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mp4" ContentType="video/unknown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1" r:id="rId3"/>
    <p:sldId id="274" r:id="rId4"/>
    <p:sldId id="292" r:id="rId5"/>
    <p:sldId id="293" r:id="rId6"/>
    <p:sldId id="294" r:id="rId7"/>
    <p:sldId id="295" r:id="rId8"/>
    <p:sldId id="296" r:id="rId9"/>
    <p:sldId id="297" r:id="rId10"/>
    <p:sldId id="278" r:id="rId11"/>
    <p:sldId id="277" r:id="rId12"/>
    <p:sldId id="290" r:id="rId13"/>
    <p:sldId id="280" r:id="rId14"/>
    <p:sldId id="281" r:id="rId15"/>
    <p:sldId id="282" r:id="rId16"/>
    <p:sldId id="286" r:id="rId17"/>
    <p:sldId id="287" r:id="rId18"/>
    <p:sldId id="288" r:id="rId19"/>
    <p:sldId id="289" r:id="rId20"/>
    <p:sldId id="285" r:id="rId21"/>
    <p:sldId id="306" r:id="rId22"/>
    <p:sldId id="303" r:id="rId23"/>
    <p:sldId id="304" r:id="rId24"/>
    <p:sldId id="305" r:id="rId25"/>
    <p:sldId id="299" r:id="rId26"/>
    <p:sldId id="261" r:id="rId27"/>
    <p:sldId id="273" r:id="rId28"/>
    <p:sldId id="301" r:id="rId29"/>
    <p:sldId id="300" r:id="rId30"/>
    <p:sldId id="302" r:id="rId31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BE23E"/>
    <a:srgbClr val="A4D40A"/>
    <a:srgbClr val="E9F2BE"/>
    <a:srgbClr val="54AD03"/>
    <a:srgbClr val="C0F0C5"/>
    <a:srgbClr val="78CD71"/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176" autoAdjust="0"/>
    <p:restoredTop sz="90700" autoAdjust="0"/>
  </p:normalViewPr>
  <p:slideViewPr>
    <p:cSldViewPr snapToGrid="0" showGuides="1">
      <p:cViewPr>
        <p:scale>
          <a:sx n="80" d="100"/>
          <a:sy n="80" d="100"/>
        </p:scale>
        <p:origin x="-438" y="264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notesViewPr>
    <p:cSldViewPr snapToGrid="0" showGuides="1">
      <p:cViewPr varScale="1">
        <p:scale>
          <a:sx n="62" d="100"/>
          <a:sy n="62" d="100"/>
        </p:scale>
        <p:origin x="-3318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4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4.wmf"/><Relationship Id="rId4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376877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13939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4" r="56081" b="65036"/>
          <a:stretch/>
        </p:blipFill>
        <p:spPr bwMode="auto">
          <a:xfrm rot="120000">
            <a:off x="-304103" y="1566406"/>
            <a:ext cx="9591949" cy="18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1758" y="3745373"/>
            <a:ext cx="8382000" cy="1089025"/>
          </a:xfrm>
          <a:prstGeom prst="rect">
            <a:avLst/>
          </a:prstGeom>
        </p:spPr>
        <p:txBody>
          <a:bodyPr tIns="45720" bIns="45720"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1758" y="4897728"/>
            <a:ext cx="8382000" cy="776288"/>
          </a:xfrm>
          <a:prstGeom prst="rect">
            <a:avLst/>
          </a:prstGeo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425" y="286362"/>
            <a:ext cx="3142578" cy="176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23"/>
          <a:stretch/>
        </p:blipFill>
        <p:spPr bwMode="auto">
          <a:xfrm>
            <a:off x="4330071" y="5507665"/>
            <a:ext cx="4813929" cy="69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 userDrawn="1"/>
        </p:nvGrpSpPr>
        <p:grpSpPr>
          <a:xfrm>
            <a:off x="4261299" y="6313058"/>
            <a:ext cx="4735957" cy="454979"/>
            <a:chOff x="3390003" y="6282519"/>
            <a:chExt cx="5607254" cy="538684"/>
          </a:xfrm>
        </p:grpSpPr>
        <p:pic>
          <p:nvPicPr>
            <p:cNvPr id="21" name="Picture 2" descr="C:\Users\Admin\Desktop\maxon_h80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647" y="6393403"/>
              <a:ext cx="1192871" cy="31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Admin\Desktop\kowa_h80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757" y="6371862"/>
              <a:ext cx="8235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Admin\Desktop\stemmer_h80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144" y="6422787"/>
              <a:ext cx="1330240" cy="25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Admin\Desktop\minizepp_h80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05" y="6282519"/>
              <a:ext cx="626220" cy="53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Admin\Desktop\pangas_h80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003" y="6333887"/>
              <a:ext cx="871297" cy="435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743661" y="271890"/>
            <a:ext cx="5019339" cy="776288"/>
          </a:xfrm>
          <a:prstGeom prst="rect">
            <a:avLst/>
          </a:prstGeom>
        </p:spPr>
        <p:txBody>
          <a:bodyPr tIns="45720" bIns="45720" anchor="b" anchorCtr="0">
            <a:normAutofit/>
          </a:bodyPr>
          <a:lstStyle>
            <a:lvl1pPr marL="0" indent="0" algn="r">
              <a:buFont typeface="Wingdings" pitchFamily="16" charset="2"/>
              <a:buNone/>
              <a:defRPr sz="3500" i="1"/>
            </a:lvl1pPr>
          </a:lstStyle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381001" y="268749"/>
            <a:ext cx="5740100" cy="766764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8401648" cy="4916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507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9" r="606" b="3819"/>
          <a:stretch/>
        </p:blipFill>
        <p:spPr bwMode="auto">
          <a:xfrm>
            <a:off x="0" y="6019681"/>
            <a:ext cx="9144000" cy="83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67649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tx1"/>
                </a:solidFill>
                <a:latin typeface="ETH Light" pitchFamily="2" charset="0"/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0" r:id="rId3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0">
          <a:solidFill>
            <a:schemeClr val="accent1"/>
          </a:solidFill>
          <a:latin typeface="ETH Light" pitchFamily="2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sz="3200">
          <a:solidFill>
            <a:schemeClr val="tx1"/>
          </a:solidFill>
          <a:latin typeface="ETH Light" pitchFamily="2" charset="0"/>
          <a:ea typeface="+mn-ea"/>
          <a:cs typeface="+mn-cs"/>
        </a:defRPr>
      </a:lvl1pPr>
      <a:lvl2pPr marL="623888" indent="-238125" algn="l" rtl="0" fontAlgn="base">
        <a:lnSpc>
          <a:spcPct val="100000"/>
        </a:lnSpc>
        <a:spcBef>
          <a:spcPts val="400"/>
        </a:spcBef>
        <a:spcAft>
          <a:spcPct val="0"/>
        </a:spcAft>
        <a:buClr>
          <a:schemeClr val="accent3"/>
        </a:buClr>
        <a:buFont typeface="Symbol" pitchFamily="18" charset="2"/>
        <a:buChar char="-"/>
        <a:defRPr sz="2800">
          <a:solidFill>
            <a:schemeClr val="tx1"/>
          </a:solidFill>
          <a:latin typeface="ETH Light" pitchFamily="2" charset="0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800">
          <a:solidFill>
            <a:schemeClr val="tx1"/>
          </a:solidFill>
          <a:latin typeface="ETH Light" pitchFamily="2" charset="0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600">
          <a:solidFill>
            <a:schemeClr val="tx1"/>
          </a:solidFill>
          <a:latin typeface="ETH Light" pitchFamily="2" charset="0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Arial" pitchFamily="34" charset="0"/>
        <a:buChar char="•"/>
        <a:defRPr sz="1050">
          <a:solidFill>
            <a:schemeClr val="tx1"/>
          </a:solidFill>
          <a:latin typeface="ETH Light" pitchFamily="2" charset="0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2.emf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53.emf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58.pn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6.bin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5.bin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5.bin"/><Relationship Id="rId5" Type="http://schemas.openxmlformats.org/officeDocument/2006/relationships/oleObject" Target="../embeddings/oleObject44.bin"/><Relationship Id="rId4" Type="http://schemas.openxmlformats.org/officeDocument/2006/relationships/oleObject" Target="../embeddings/oleObject4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mp4"/><Relationship Id="rId5" Type="http://schemas.openxmlformats.org/officeDocument/2006/relationships/image" Target="../media/image24.png"/><Relationship Id="rId4" Type="http://schemas.microsoft.com/office/2007/relationships/media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Human-</a:t>
            </a:r>
            <a:r>
              <a:rPr lang="de-CH" dirty="0" err="1" smtClean="0"/>
              <a:t>Machine</a:t>
            </a:r>
            <a:r>
              <a:rPr lang="de-CH" dirty="0" smtClean="0"/>
              <a:t> Interfaces </a:t>
            </a:r>
            <a:r>
              <a:rPr lang="de-CH" dirty="0" err="1" smtClean="0"/>
              <a:t>for</a:t>
            </a:r>
            <a:r>
              <a:rPr lang="de-CH" dirty="0" smtClean="0"/>
              <a:t> Operating a </a:t>
            </a:r>
            <a:r>
              <a:rPr lang="de-CH" dirty="0" err="1" smtClean="0"/>
              <a:t>Blimp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1758" y="4897728"/>
            <a:ext cx="8382000" cy="178709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Krebs Matthias, Ledergerber Anton</a:t>
            </a:r>
          </a:p>
          <a:p>
            <a:r>
              <a:rPr lang="de-CH" dirty="0" smtClean="0"/>
              <a:t>12.06.2012</a:t>
            </a:r>
          </a:p>
          <a:p>
            <a:endParaRPr lang="de-CH" sz="1200" dirty="0" smtClean="0"/>
          </a:p>
          <a:p>
            <a:r>
              <a:rPr lang="de-CH" sz="1400" dirty="0" smtClean="0"/>
              <a:t>Internal </a:t>
            </a:r>
            <a:r>
              <a:rPr lang="de-CH" sz="1400" dirty="0" err="1" smtClean="0"/>
              <a:t>supervisors</a:t>
            </a:r>
            <a:r>
              <a:rPr lang="de-CH" sz="1400" dirty="0" smtClean="0"/>
              <a:t>:</a:t>
            </a:r>
          </a:p>
          <a:p>
            <a:r>
              <a:rPr lang="de-CH" sz="1400" dirty="0" smtClean="0"/>
              <a:t>Javier Alonso Mora, Konrad </a:t>
            </a:r>
            <a:r>
              <a:rPr lang="de-CH" sz="1400" dirty="0" err="1" smtClean="0"/>
              <a:t>Rudin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xmlns="" val="400772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/>
          <p:cNvSpPr/>
          <p:nvPr/>
        </p:nvSpPr>
        <p:spPr>
          <a:xfrm>
            <a:off x="5403273" y="1350818"/>
            <a:ext cx="2981859" cy="4479637"/>
          </a:xfrm>
          <a:custGeom>
            <a:avLst/>
            <a:gdLst>
              <a:gd name="connsiteX0" fmla="*/ 0 w 2981859"/>
              <a:gd name="connsiteY0" fmla="*/ 4479637 h 4479637"/>
              <a:gd name="connsiteX1" fmla="*/ 2690091 w 2981859"/>
              <a:gd name="connsiteY1" fmla="*/ 3105727 h 4479637"/>
              <a:gd name="connsiteX2" fmla="*/ 1431636 w 2981859"/>
              <a:gd name="connsiteY2" fmla="*/ 1327727 h 4479637"/>
              <a:gd name="connsiteX3" fmla="*/ 2955636 w 2981859"/>
              <a:gd name="connsiteY3" fmla="*/ 969818 h 4479637"/>
              <a:gd name="connsiteX4" fmla="*/ 2366818 w 2981859"/>
              <a:gd name="connsiteY4" fmla="*/ 242455 h 4479637"/>
              <a:gd name="connsiteX5" fmla="*/ 1985818 w 2981859"/>
              <a:gd name="connsiteY5" fmla="*/ 0 h 447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1859" h="4479637">
                <a:moveTo>
                  <a:pt x="0" y="4479637"/>
                </a:moveTo>
                <a:cubicBezTo>
                  <a:pt x="1225742" y="4055341"/>
                  <a:pt x="2451485" y="3631045"/>
                  <a:pt x="2690091" y="3105727"/>
                </a:cubicBezTo>
                <a:cubicBezTo>
                  <a:pt x="2928697" y="2580409"/>
                  <a:pt x="1387379" y="1683712"/>
                  <a:pt x="1431636" y="1327727"/>
                </a:cubicBezTo>
                <a:cubicBezTo>
                  <a:pt x="1475894" y="971742"/>
                  <a:pt x="2799772" y="1150697"/>
                  <a:pt x="2955636" y="969818"/>
                </a:cubicBezTo>
                <a:cubicBezTo>
                  <a:pt x="3111500" y="788939"/>
                  <a:pt x="2528454" y="404091"/>
                  <a:pt x="2366818" y="242455"/>
                </a:cubicBezTo>
                <a:cubicBezTo>
                  <a:pt x="2205182" y="80819"/>
                  <a:pt x="1985818" y="0"/>
                  <a:pt x="1985818" y="0"/>
                </a:cubicBezTo>
              </a:path>
            </a:pathLst>
          </a:cu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Path/</a:t>
            </a:r>
            <a:r>
              <a:rPr lang="de-DE" dirty="0" err="1" smtClean="0"/>
              <a:t>Trajectory</a:t>
            </a:r>
            <a:endParaRPr lang="de-DE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05559312"/>
              </p:ext>
            </p:extLst>
          </p:nvPr>
        </p:nvGraphicFramePr>
        <p:xfrm>
          <a:off x="3815843" y="1691065"/>
          <a:ext cx="1479550" cy="350837"/>
        </p:xfrm>
        <a:graphic>
          <a:graphicData uri="http://schemas.openxmlformats.org/presentationml/2006/ole">
            <p:oleObj spid="_x0000_s25627" name="Formel" r:id="rId3" imgW="840960" imgH="191880" progId="Equation.3">
              <p:embed/>
            </p:oleObj>
          </a:graphicData>
        </a:graphic>
      </p:graphicFrame>
      <p:grpSp>
        <p:nvGrpSpPr>
          <p:cNvPr id="10" name="Gruppieren 48"/>
          <p:cNvGrpSpPr/>
          <p:nvPr/>
        </p:nvGrpSpPr>
        <p:grpSpPr>
          <a:xfrm>
            <a:off x="6648350" y="2597091"/>
            <a:ext cx="984283" cy="912727"/>
            <a:chOff x="1204690" y="3091544"/>
            <a:chExt cx="587823" cy="566065"/>
          </a:xfrm>
        </p:grpSpPr>
        <p:sp>
          <p:nvSpPr>
            <p:cNvPr id="11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460412" y="4759699"/>
            <a:ext cx="808182" cy="808182"/>
            <a:chOff x="5541818" y="4352636"/>
            <a:chExt cx="808182" cy="808182"/>
          </a:xfrm>
        </p:grpSpPr>
        <p:sp>
          <p:nvSpPr>
            <p:cNvPr id="15" name="Ellipse 29"/>
            <p:cNvSpPr/>
            <p:nvPr/>
          </p:nvSpPr>
          <p:spPr bwMode="auto">
            <a:xfrm>
              <a:off x="5872910" y="4830128"/>
              <a:ext cx="72000" cy="7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Gerade Verbindung 23"/>
            <p:cNvCxnSpPr/>
            <p:nvPr/>
          </p:nvCxnSpPr>
          <p:spPr bwMode="auto">
            <a:xfrm flipH="1">
              <a:off x="5541818" y="4860636"/>
              <a:ext cx="357909" cy="300182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5899727" y="4849091"/>
              <a:ext cx="450273" cy="230909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auto">
            <a:xfrm flipV="1">
              <a:off x="5911274" y="4352636"/>
              <a:ext cx="0" cy="50800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med" len="lg"/>
            </a:ln>
            <a:effectLst/>
          </p:spPr>
        </p:cxnSp>
      </p:grpSp>
      <p:sp>
        <p:nvSpPr>
          <p:cNvPr id="33" name="Ellipse 29"/>
          <p:cNvSpPr/>
          <p:nvPr/>
        </p:nvSpPr>
        <p:spPr bwMode="auto">
          <a:xfrm rot="10800000">
            <a:off x="7094647" y="3034317"/>
            <a:ext cx="62951" cy="58253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4" name="Gerade Verbindung 33"/>
          <p:cNvCxnSpPr/>
          <p:nvPr/>
        </p:nvCxnSpPr>
        <p:spPr bwMode="auto">
          <a:xfrm>
            <a:off x="7134152" y="3067888"/>
            <a:ext cx="298204" cy="6408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5" name="Gerade Verbindung 34"/>
          <p:cNvCxnSpPr/>
          <p:nvPr/>
        </p:nvCxnSpPr>
        <p:spPr bwMode="auto">
          <a:xfrm flipH="1" flipV="1">
            <a:off x="6874695" y="2896212"/>
            <a:ext cx="259457" cy="181017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36" name="Gerade Verbindung 35"/>
          <p:cNvCxnSpPr/>
          <p:nvPr/>
        </p:nvCxnSpPr>
        <p:spPr bwMode="auto">
          <a:xfrm>
            <a:off x="7124056" y="3067887"/>
            <a:ext cx="3695" cy="315713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med" len="lg"/>
          </a:ln>
          <a:effectLst/>
        </p:spPr>
      </p:cxnSp>
      <p:cxnSp>
        <p:nvCxnSpPr>
          <p:cNvPr id="54" name="Gerade Verbindung 53"/>
          <p:cNvCxnSpPr/>
          <p:nvPr/>
        </p:nvCxnSpPr>
        <p:spPr bwMode="auto">
          <a:xfrm>
            <a:off x="1058299" y="278670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55" name="Gerade Verbindung 54"/>
          <p:cNvCxnSpPr/>
          <p:nvPr/>
        </p:nvCxnSpPr>
        <p:spPr bwMode="auto">
          <a:xfrm>
            <a:off x="1116628" y="5302516"/>
            <a:ext cx="1587449" cy="0"/>
          </a:xfrm>
          <a:prstGeom prst="line">
            <a:avLst/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oval" w="med" len="lg"/>
            <a:tailEnd type="oval" w="med" len="lg"/>
          </a:ln>
          <a:effectLst/>
        </p:spPr>
      </p:cxnSp>
      <p:cxnSp>
        <p:nvCxnSpPr>
          <p:cNvPr id="61" name="Gerade Verbindung mit Pfeil 60"/>
          <p:cNvCxnSpPr/>
          <p:nvPr/>
        </p:nvCxnSpPr>
        <p:spPr bwMode="auto">
          <a:xfrm>
            <a:off x="3386558" y="5314730"/>
            <a:ext cx="1340512" cy="0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8216273"/>
              </p:ext>
            </p:extLst>
          </p:nvPr>
        </p:nvGraphicFramePr>
        <p:xfrm>
          <a:off x="2065291" y="3936704"/>
          <a:ext cx="862013" cy="350837"/>
        </p:xfrm>
        <a:graphic>
          <a:graphicData uri="http://schemas.openxmlformats.org/presentationml/2006/ole">
            <p:oleObj spid="_x0000_s25628" name="Formel" r:id="rId4" imgW="484560" imgH="191880" progId="Equation.3">
              <p:embed/>
            </p:oleObj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64966929"/>
              </p:ext>
            </p:extLst>
          </p:nvPr>
        </p:nvGraphicFramePr>
        <p:xfrm>
          <a:off x="885871" y="2925628"/>
          <a:ext cx="398462" cy="350838"/>
        </p:xfrm>
        <a:graphic>
          <a:graphicData uri="http://schemas.openxmlformats.org/presentationml/2006/ole">
            <p:oleObj spid="_x0000_s25629" name="Formel" r:id="rId5" imgW="219240" imgH="191880" progId="Equation.3">
              <p:embed/>
            </p:oleObj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1079985"/>
              </p:ext>
            </p:extLst>
          </p:nvPr>
        </p:nvGraphicFramePr>
        <p:xfrm>
          <a:off x="2508689" y="2925037"/>
          <a:ext cx="420687" cy="373063"/>
        </p:xfrm>
        <a:graphic>
          <a:graphicData uri="http://schemas.openxmlformats.org/presentationml/2006/ole">
            <p:oleObj spid="_x0000_s25630" name="Formel" r:id="rId6" imgW="228240" imgH="200880" progId="Equation.3">
              <p:embed/>
            </p:oleObj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29010954"/>
              </p:ext>
            </p:extLst>
          </p:nvPr>
        </p:nvGraphicFramePr>
        <p:xfrm>
          <a:off x="933450" y="5464175"/>
          <a:ext cx="442913" cy="350838"/>
        </p:xfrm>
        <a:graphic>
          <a:graphicData uri="http://schemas.openxmlformats.org/presentationml/2006/ole">
            <p:oleObj spid="_x0000_s25631" name="Formel" r:id="rId7" imgW="237600" imgH="191880" progId="Equation.3">
              <p:embed/>
            </p:oleObj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86966360"/>
              </p:ext>
            </p:extLst>
          </p:nvPr>
        </p:nvGraphicFramePr>
        <p:xfrm>
          <a:off x="2465444" y="5464767"/>
          <a:ext cx="485775" cy="373063"/>
        </p:xfrm>
        <a:graphic>
          <a:graphicData uri="http://schemas.openxmlformats.org/presentationml/2006/ole">
            <p:oleObj spid="_x0000_s25632" name="Formel" r:id="rId8" imgW="264960" imgH="200880" progId="Equation.3">
              <p:embed/>
            </p:oleObj>
          </a:graphicData>
        </a:graphic>
      </p:graphicFrame>
      <p:graphicFrame>
        <p:nvGraphicFramePr>
          <p:cNvPr id="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795172"/>
              </p:ext>
            </p:extLst>
          </p:nvPr>
        </p:nvGraphicFramePr>
        <p:xfrm>
          <a:off x="3584575" y="5418138"/>
          <a:ext cx="950913" cy="350837"/>
        </p:xfrm>
        <a:graphic>
          <a:graphicData uri="http://schemas.openxmlformats.org/presentationml/2006/ole">
            <p:oleObj spid="_x0000_s25633" name="Formel" r:id="rId9" imgW="530280" imgH="191880" progId="Equation.3">
              <p:embed/>
            </p:oleObj>
          </a:graphicData>
        </a:graphic>
      </p:graphicFrame>
      <p:cxnSp>
        <p:nvCxnSpPr>
          <p:cNvPr id="68" name="Gerade Verbindung mit Pfeil 67"/>
          <p:cNvCxnSpPr/>
          <p:nvPr/>
        </p:nvCxnSpPr>
        <p:spPr bwMode="auto">
          <a:xfrm>
            <a:off x="1693279" y="3115937"/>
            <a:ext cx="11759" cy="1904836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dashDot"/>
            <a:round/>
            <a:headEnd type="none" w="lg" len="med"/>
            <a:tailEnd type="arrow"/>
          </a:ln>
          <a:effectLst/>
        </p:spPr>
      </p:cxnSp>
      <p:sp>
        <p:nvSpPr>
          <p:cNvPr id="71" name="Freihandform 70"/>
          <p:cNvSpPr/>
          <p:nvPr/>
        </p:nvSpPr>
        <p:spPr>
          <a:xfrm>
            <a:off x="1728556" y="2197127"/>
            <a:ext cx="4974006" cy="577820"/>
          </a:xfrm>
          <a:custGeom>
            <a:avLst/>
            <a:gdLst>
              <a:gd name="connsiteX0" fmla="*/ 0 w 4974006"/>
              <a:gd name="connsiteY0" fmla="*/ 436721 h 577820"/>
              <a:gd name="connsiteX1" fmla="*/ 2892684 w 4974006"/>
              <a:gd name="connsiteY1" fmla="*/ 1666 h 577820"/>
              <a:gd name="connsiteX2" fmla="*/ 4974006 w 4974006"/>
              <a:gd name="connsiteY2" fmla="*/ 577820 h 5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4006" h="577820">
                <a:moveTo>
                  <a:pt x="0" y="436721"/>
                </a:moveTo>
                <a:cubicBezTo>
                  <a:pt x="1031841" y="207435"/>
                  <a:pt x="2063683" y="-21850"/>
                  <a:pt x="2892684" y="1666"/>
                </a:cubicBezTo>
                <a:cubicBezTo>
                  <a:pt x="3721685" y="25182"/>
                  <a:pt x="4974006" y="577820"/>
                  <a:pt x="4974006" y="577820"/>
                </a:cubicBezTo>
              </a:path>
            </a:pathLst>
          </a:custGeom>
          <a:ln>
            <a:solidFill>
              <a:schemeClr val="tx1"/>
            </a:solidFill>
            <a:prstDash val="dash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/>
          <p:cNvSpPr txBox="1"/>
          <p:nvPr/>
        </p:nvSpPr>
        <p:spPr>
          <a:xfrm>
            <a:off x="7843174" y="2892530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Body Frame</a:t>
            </a:r>
            <a:endParaRPr lang="de-DE" dirty="0"/>
          </a:p>
        </p:txBody>
      </p:sp>
      <p:sp>
        <p:nvSpPr>
          <p:cNvPr id="74" name="Textfeld 73"/>
          <p:cNvSpPr txBox="1"/>
          <p:nvPr/>
        </p:nvSpPr>
        <p:spPr>
          <a:xfrm>
            <a:off x="6067118" y="4526469"/>
            <a:ext cx="92895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Inertial</a:t>
            </a:r>
            <a:r>
              <a:rPr lang="de-DE" dirty="0" smtClean="0"/>
              <a:t> Frame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15312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1001" y="268748"/>
            <a:ext cx="5740100" cy="1093615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Approximation/Interpolation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" r="209"/>
          <a:stretch/>
        </p:blipFill>
        <p:spPr>
          <a:xfrm>
            <a:off x="104842" y="1420091"/>
            <a:ext cx="8577337" cy="4266740"/>
          </a:xfrm>
        </p:spPr>
      </p:pic>
    </p:spTree>
    <p:extLst>
      <p:ext uri="{BB962C8B-B14F-4D97-AF65-F5344CB8AC3E}">
        <p14:creationId xmlns:p14="http://schemas.microsoft.com/office/powerpoint/2010/main" xmlns="" val="159984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endParaRPr lang="de-DE" dirty="0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40464969"/>
              </p:ext>
            </p:extLst>
          </p:nvPr>
        </p:nvGraphicFramePr>
        <p:xfrm>
          <a:off x="246649" y="4664982"/>
          <a:ext cx="1735565" cy="1073901"/>
        </p:xfrm>
        <a:graphic>
          <a:graphicData uri="http://schemas.openxmlformats.org/presentationml/2006/ole">
            <p:oleObj spid="_x0000_s24608" name="Formel" r:id="rId3" imgW="1279800" imgH="776880" progId="Equation.3">
              <p:embed/>
            </p:oleObj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3642437"/>
              </p:ext>
            </p:extLst>
          </p:nvPr>
        </p:nvGraphicFramePr>
        <p:xfrm>
          <a:off x="2239889" y="4587768"/>
          <a:ext cx="1295400" cy="647700"/>
        </p:xfrm>
        <a:graphic>
          <a:graphicData uri="http://schemas.openxmlformats.org/presentationml/2006/ole">
            <p:oleObj spid="_x0000_s24609" name="Formel" r:id="rId4" imgW="786240" imgH="383760" progId="Equation.3">
              <p:embed/>
            </p:oleObj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28665634"/>
              </p:ext>
            </p:extLst>
          </p:nvPr>
        </p:nvGraphicFramePr>
        <p:xfrm>
          <a:off x="2192700" y="5506028"/>
          <a:ext cx="2835275" cy="754062"/>
        </p:xfrm>
        <a:graphic>
          <a:graphicData uri="http://schemas.openxmlformats.org/presentationml/2006/ole">
            <p:oleObj spid="_x0000_s24610" name="Formel" r:id="rId5" imgW="1737000" imgH="447840" progId="Equation.3">
              <p:embed/>
            </p:oleObj>
          </a:graphicData>
        </a:graphic>
      </p:graphicFrame>
      <p:pic>
        <p:nvPicPr>
          <p:cNvPr id="5" name="Bild 4" descr="SplineDegreeVelAccJerk.eps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1975" y="1226744"/>
            <a:ext cx="5603146" cy="4209877"/>
          </a:xfrm>
          <a:prstGeom prst="rect">
            <a:avLst/>
          </a:prstGeom>
        </p:spPr>
      </p:pic>
      <p:pic>
        <p:nvPicPr>
          <p:cNvPr id="7" name="Bild 6" descr="TrajSplineDegreeVelAccJerk.ep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7494" y="1346907"/>
            <a:ext cx="4077372" cy="306349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0924" y="2783606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E601"/>
                </a:solidFill>
              </a:rPr>
              <a:t>-</a:t>
            </a:r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smtClean="0">
                <a:solidFill>
                  <a:srgbClr val="3FC5FF"/>
                </a:solidFill>
              </a:rPr>
              <a:t>-</a:t>
            </a:r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smtClean="0">
                <a:solidFill>
                  <a:srgbClr val="D200D4"/>
                </a:solidFill>
              </a:rPr>
              <a:t>-</a:t>
            </a:r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078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	</a:t>
            </a:r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, </a:t>
            </a:r>
            <a:r>
              <a:rPr lang="de-DE" dirty="0" err="1" smtClean="0"/>
              <a:t>Mot_Alloc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912328" y="2438747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3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Continuity</a:t>
            </a:r>
            <a:r>
              <a:rPr lang="de-DE" sz="1800" dirty="0" smtClean="0"/>
              <a:t> </a:t>
            </a:r>
            <a:r>
              <a:rPr lang="de-DE" sz="1800" dirty="0" err="1" smtClean="0"/>
              <a:t>would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!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25384" y="3383167"/>
            <a:ext cx="2177910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Decision</a:t>
            </a:r>
            <a:endParaRPr lang="de-DE" sz="1800" dirty="0" smtClean="0"/>
          </a:p>
          <a:p>
            <a:pPr marL="285750" indent="-285750">
              <a:buFont typeface="Arial"/>
              <a:buChar char="•"/>
            </a:pP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effects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spline</a:t>
            </a:r>
            <a:r>
              <a:rPr lang="de-DE" sz="1800" dirty="0" smtClean="0"/>
              <a:t> </a:t>
            </a:r>
            <a:r>
              <a:rPr lang="de-DE" sz="1800" dirty="0" err="1" smtClean="0"/>
              <a:t>degree</a:t>
            </a:r>
            <a:r>
              <a:rPr lang="de-DE" sz="1800" dirty="0" smtClean="0"/>
              <a:t> </a:t>
            </a:r>
            <a:r>
              <a:rPr lang="de-DE" sz="1800" dirty="0" err="1" smtClean="0"/>
              <a:t>choice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 </a:t>
            </a:r>
            <a:r>
              <a:rPr lang="de-DE" sz="1800" dirty="0" err="1" smtClean="0"/>
              <a:t>has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drawbacks</a:t>
            </a:r>
            <a:r>
              <a:rPr lang="de-DE" sz="1800" dirty="0" smtClean="0"/>
              <a:t>, </a:t>
            </a:r>
            <a:r>
              <a:rPr lang="de-DE" sz="1800" dirty="0" err="1" smtClean="0"/>
              <a:t>choose</a:t>
            </a:r>
            <a:r>
              <a:rPr lang="de-DE" sz="1800" dirty="0" smtClean="0"/>
              <a:t> </a:t>
            </a:r>
            <a:r>
              <a:rPr lang="de-DE" sz="1800" dirty="0" err="1" smtClean="0"/>
              <a:t>quartic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pic>
        <p:nvPicPr>
          <p:cNvPr id="7" name="Inhaltsplatzhalter 6" descr="Mot_Alloc1p_2012_06_09_12_14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8" b="419"/>
          <a:stretch/>
        </p:blipFill>
        <p:spPr>
          <a:xfrm>
            <a:off x="-105830" y="846594"/>
            <a:ext cx="6836490" cy="5444070"/>
          </a:xfrm>
        </p:spPr>
      </p:pic>
      <p:grpSp>
        <p:nvGrpSpPr>
          <p:cNvPr id="31" name="Gruppierung 30"/>
          <p:cNvGrpSpPr/>
          <p:nvPr/>
        </p:nvGrpSpPr>
        <p:grpSpPr>
          <a:xfrm>
            <a:off x="3573834" y="1988049"/>
            <a:ext cx="3164005" cy="2800918"/>
            <a:chOff x="3573834" y="1988049"/>
            <a:chExt cx="3164005" cy="2800918"/>
          </a:xfrm>
        </p:grpSpPr>
        <p:sp>
          <p:nvSpPr>
            <p:cNvPr id="8" name="Rechteck 7"/>
            <p:cNvSpPr/>
            <p:nvPr/>
          </p:nvSpPr>
          <p:spPr bwMode="auto">
            <a:xfrm>
              <a:off x="3586164" y="1988049"/>
              <a:ext cx="357561" cy="394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DE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>
              <a:off x="3573834" y="2357918"/>
              <a:ext cx="200767" cy="241593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3956054" y="2012707"/>
              <a:ext cx="2770026" cy="67993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3602937" y="2004831"/>
              <a:ext cx="171664" cy="6642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3960498" y="2374699"/>
              <a:ext cx="319735" cy="29442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Bild 9" descr="Mot_Alloc_HG1_enlarged.eps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7807" t="8743" r="39688" b="68027"/>
            <a:stretch/>
          </p:blipFill>
          <p:spPr>
            <a:xfrm>
              <a:off x="3786360" y="2680882"/>
              <a:ext cx="2951479" cy="2108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2" name="Bild 31" descr="Mot_Alloc_HG2_enlarged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608" t="9008" r="41489" b="68296"/>
          <a:stretch/>
        </p:blipFill>
        <p:spPr>
          <a:xfrm>
            <a:off x="376284" y="2704398"/>
            <a:ext cx="3104343" cy="2069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feld 36"/>
          <p:cNvSpPr txBox="1"/>
          <p:nvPr/>
        </p:nvSpPr>
        <p:spPr>
          <a:xfrm>
            <a:off x="6912328" y="1391805"/>
            <a:ext cx="2231672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C</a:t>
            </a:r>
            <a:r>
              <a:rPr lang="de-DE" sz="1800" baseline="30000" dirty="0" smtClean="0"/>
              <a:t>2</a:t>
            </a:r>
            <a:r>
              <a:rPr lang="de-DE" sz="1800" dirty="0" smtClean="0"/>
              <a:t> </a:t>
            </a:r>
            <a:r>
              <a:rPr lang="de-DE" sz="1800" dirty="0" err="1" smtClean="0"/>
              <a:t>seems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sufficient</a:t>
            </a:r>
            <a:r>
              <a:rPr lang="de-DE" sz="1800" dirty="0" smtClean="0"/>
              <a:t>!</a:t>
            </a:r>
          </a:p>
        </p:txBody>
      </p:sp>
      <p:pic>
        <p:nvPicPr>
          <p:cNvPr id="39" name="Bild 38" descr="Mot_Alloc_HG2_enlarged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82" t="39856" r="32357" b="38361"/>
          <a:stretch/>
        </p:blipFill>
        <p:spPr>
          <a:xfrm>
            <a:off x="364525" y="2916047"/>
            <a:ext cx="2855727" cy="152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Pfeil nach links 32"/>
          <p:cNvSpPr/>
          <p:nvPr/>
        </p:nvSpPr>
        <p:spPr bwMode="auto">
          <a:xfrm>
            <a:off x="2927960" y="2727914"/>
            <a:ext cx="1552173" cy="2069452"/>
          </a:xfrm>
          <a:prstGeom prst="leftArrow">
            <a:avLst/>
          </a:prstGeom>
          <a:solidFill>
            <a:srgbClr val="DFE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06207809"/>
              </p:ext>
            </p:extLst>
          </p:nvPr>
        </p:nvGraphicFramePr>
        <p:xfrm>
          <a:off x="3588483" y="3314457"/>
          <a:ext cx="456571" cy="884606"/>
        </p:xfrm>
        <a:graphic>
          <a:graphicData uri="http://schemas.openxmlformats.org/presentationml/2006/ole">
            <p:oleObj spid="_x0000_s26629" name="Formel" r:id="rId7" imgW="191880" imgH="3837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2673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  <p:bldP spid="33" grpId="0" animBg="1"/>
      <p:bldP spid="33" grpId="1" animBg="1"/>
      <p:bldP spid="3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pic>
        <p:nvPicPr>
          <p:cNvPr id="6" name="Inhaltsplatzhalter 5" descr="ApproxInterpol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248" r="266"/>
          <a:stretch/>
        </p:blipFill>
        <p:spPr>
          <a:xfrm>
            <a:off x="101600" y="1281901"/>
            <a:ext cx="5116818" cy="4916188"/>
          </a:xfr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3936355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p:oleObj spid="_x0000_s2119" name="Formel" r:id="rId4" imgW="456840" imgH="1032840" progId="Equation.3">
              <p:embed/>
            </p:oleObj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42372637"/>
              </p:ext>
            </p:extLst>
          </p:nvPr>
        </p:nvGraphicFramePr>
        <p:xfrm>
          <a:off x="2659063" y="2830513"/>
          <a:ext cx="600075" cy="1408112"/>
        </p:xfrm>
        <a:graphic>
          <a:graphicData uri="http://schemas.openxmlformats.org/presentationml/2006/ole">
            <p:oleObj spid="_x0000_s2120" name="Formel" r:id="rId5" imgW="429480" imgH="1032840" progId="Equation.3">
              <p:embed/>
            </p:oleObj>
          </a:graphicData>
        </a:graphic>
      </p:graphicFrame>
      <p:cxnSp>
        <p:nvCxnSpPr>
          <p:cNvPr id="10" name="Gerade Verbindung mit Pfeil 9"/>
          <p:cNvCxnSpPr/>
          <p:nvPr/>
        </p:nvCxnSpPr>
        <p:spPr bwMode="auto">
          <a:xfrm>
            <a:off x="889000" y="1739900"/>
            <a:ext cx="736600" cy="279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mit Pfeil 12"/>
          <p:cNvCxnSpPr>
            <a:stCxn id="8" idx="1"/>
          </p:cNvCxnSpPr>
          <p:nvPr/>
        </p:nvCxnSpPr>
        <p:spPr bwMode="auto">
          <a:xfrm flipH="1" flipV="1">
            <a:off x="2070100" y="2806701"/>
            <a:ext cx="588963" cy="72786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64526694"/>
              </p:ext>
            </p:extLst>
          </p:nvPr>
        </p:nvGraphicFramePr>
        <p:xfrm>
          <a:off x="5737225" y="3016250"/>
          <a:ext cx="1849438" cy="1803400"/>
        </p:xfrm>
        <a:graphic>
          <a:graphicData uri="http://schemas.openxmlformats.org/presentationml/2006/ole">
            <p:oleObj spid="_x0000_s2121" name="Equation" r:id="rId6" imgW="1066524" imgH="1041170" progId="Equation.3">
              <p:embed/>
            </p:oleObj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5715000" y="1295400"/>
            <a:ext cx="2959100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parameterization</a:t>
            </a:r>
            <a:r>
              <a:rPr lang="de-DE" dirty="0" smtClean="0"/>
              <a:t>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!</a:t>
            </a:r>
            <a:endParaRPr lang="de-DE" dirty="0"/>
          </a:p>
        </p:txBody>
      </p:sp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01432426"/>
              </p:ext>
            </p:extLst>
          </p:nvPr>
        </p:nvGraphicFramePr>
        <p:xfrm>
          <a:off x="5764212" y="5103812"/>
          <a:ext cx="3093337" cy="877887"/>
        </p:xfrm>
        <a:graphic>
          <a:graphicData uri="http://schemas.openxmlformats.org/presentationml/2006/ole">
            <p:oleObj spid="_x0000_s2122" name="Formel" r:id="rId7" imgW="2011320" imgH="5576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0954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Parameterization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588846" y="1243173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631420" y="2063620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82451" y="3648469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>
              <a:solidFill>
                <a:srgbClr val="008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635415" y="4901232"/>
            <a:ext cx="1861782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4" name="Inhaltsplatzhalter 13" descr="Parameterization_4_HG.eps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78" t="4054" r="10395" b="6749"/>
          <a:stretch/>
        </p:blipFill>
        <p:spPr>
          <a:xfrm>
            <a:off x="382219" y="1342656"/>
            <a:ext cx="4469788" cy="4242376"/>
          </a:xfrm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2463754"/>
              </p:ext>
            </p:extLst>
          </p:nvPr>
        </p:nvGraphicFramePr>
        <p:xfrm>
          <a:off x="215900" y="1141626"/>
          <a:ext cx="635000" cy="1407297"/>
        </p:xfrm>
        <a:graphic>
          <a:graphicData uri="http://schemas.openxmlformats.org/presentationml/2006/ole">
            <p:oleObj spid="_x0000_s27659" name="Formel" r:id="rId4" imgW="456840" imgH="1032840" progId="Equation.3">
              <p:embed/>
            </p:oleObj>
          </a:graphicData>
        </a:graphic>
      </p:graphicFrame>
      <p:cxnSp>
        <p:nvCxnSpPr>
          <p:cNvPr id="13" name="Gerade Verbindung mit Pfeil 12"/>
          <p:cNvCxnSpPr/>
          <p:nvPr/>
        </p:nvCxnSpPr>
        <p:spPr bwMode="auto">
          <a:xfrm>
            <a:off x="889000" y="1739900"/>
            <a:ext cx="286888" cy="9438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16207214"/>
              </p:ext>
            </p:extLst>
          </p:nvPr>
        </p:nvGraphicFramePr>
        <p:xfrm>
          <a:off x="2588510" y="2548315"/>
          <a:ext cx="600075" cy="1408112"/>
        </p:xfrm>
        <a:graphic>
          <a:graphicData uri="http://schemas.openxmlformats.org/presentationml/2006/ole">
            <p:oleObj spid="_x0000_s27660" name="Formel" r:id="rId5" imgW="429480" imgH="1032840" progId="Equation.3">
              <p:embed/>
            </p:oleObj>
          </a:graphicData>
        </a:graphic>
      </p:graphicFrame>
      <p:cxnSp>
        <p:nvCxnSpPr>
          <p:cNvPr id="16" name="Gerade Verbindung mit Pfeil 15"/>
          <p:cNvCxnSpPr>
            <a:stCxn id="15" idx="1"/>
          </p:cNvCxnSpPr>
          <p:nvPr/>
        </p:nvCxnSpPr>
        <p:spPr bwMode="auto">
          <a:xfrm flipH="1" flipV="1">
            <a:off x="1552172" y="2516266"/>
            <a:ext cx="1036338" cy="7361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93189364"/>
              </p:ext>
            </p:extLst>
          </p:nvPr>
        </p:nvGraphicFramePr>
        <p:xfrm>
          <a:off x="6757223" y="1757363"/>
          <a:ext cx="865187" cy="293688"/>
        </p:xfrm>
        <a:graphic>
          <a:graphicData uri="http://schemas.openxmlformats.org/presentationml/2006/ole">
            <p:oleObj spid="_x0000_s27661" name="Formel" r:id="rId6" imgW="612360" imgH="200880" progId="Equation.3">
              <p:embed/>
            </p:oleObj>
          </a:graphicData>
        </a:graphic>
      </p:graphicFrame>
      <p:graphicFrame>
        <p:nvGraphicFramePr>
          <p:cNvPr id="19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4980536"/>
              </p:ext>
            </p:extLst>
          </p:nvPr>
        </p:nvGraphicFramePr>
        <p:xfrm>
          <a:off x="6737122" y="2498778"/>
          <a:ext cx="2171700" cy="1139825"/>
        </p:xfrm>
        <a:graphic>
          <a:graphicData uri="http://schemas.openxmlformats.org/presentationml/2006/ole">
            <p:oleObj spid="_x0000_s27662" name="Formel" r:id="rId7" imgW="1554120" imgH="822600" progId="Equation.3">
              <p:embed/>
            </p:oleObj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5701254"/>
              </p:ext>
            </p:extLst>
          </p:nvPr>
        </p:nvGraphicFramePr>
        <p:xfrm>
          <a:off x="6704514" y="5307255"/>
          <a:ext cx="2330450" cy="1192212"/>
        </p:xfrm>
        <a:graphic>
          <a:graphicData uri="http://schemas.openxmlformats.org/presentationml/2006/ole">
            <p:oleObj spid="_x0000_s27663" name="Formel" r:id="rId8" imgW="1663920" imgH="868320" progId="Equation.3">
              <p:embed/>
            </p:oleObj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5579813"/>
              </p:ext>
            </p:extLst>
          </p:nvPr>
        </p:nvGraphicFramePr>
        <p:xfrm>
          <a:off x="6745913" y="4355697"/>
          <a:ext cx="1800225" cy="293687"/>
        </p:xfrm>
        <a:graphic>
          <a:graphicData uri="http://schemas.openxmlformats.org/presentationml/2006/ole">
            <p:oleObj spid="_x0000_s27664" name="Formel" r:id="rId9" imgW="1279800" imgH="200880" progId="Equation.3">
              <p:embed/>
            </p:oleObj>
          </a:graphicData>
        </a:graphic>
      </p:graphicFrame>
      <p:pic>
        <p:nvPicPr>
          <p:cNvPr id="22" name="Bild 21" descr="Parameterization_HG_VelAcc.eps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90" r="7548"/>
          <a:stretch/>
        </p:blipFill>
        <p:spPr>
          <a:xfrm>
            <a:off x="211660" y="1049225"/>
            <a:ext cx="6243966" cy="4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720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13" descr="C:\Users\Matthias\GITHUB\BA-HMI\powerpoint\traj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225" y="956128"/>
            <a:ext cx="4098428" cy="4109357"/>
          </a:xfrm>
          <a:prstGeom prst="rect">
            <a:avLst/>
          </a:prstGeom>
          <a:noFill/>
        </p:spPr>
      </p:pic>
      <p:pic>
        <p:nvPicPr>
          <p:cNvPr id="18446" name="Picture 14" descr="C:\Users\Matthias\GITHUB\BA-HMI\powerpoint\tra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057" y="956128"/>
            <a:ext cx="4109357" cy="4109357"/>
          </a:xfrm>
          <a:prstGeom prst="rect">
            <a:avLst/>
          </a:prstGeom>
          <a:noFill/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Trajectory-Controllers</a:t>
            </a:r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910130" y="2105025"/>
          <a:ext cx="2641600" cy="484188"/>
        </p:xfrm>
        <a:graphic>
          <a:graphicData uri="http://schemas.openxmlformats.org/presentationml/2006/ole">
            <p:oleObj spid="_x0000_s18487" name="Equation" r:id="rId5" imgW="1523449" imgH="279446" progId="Equation.3">
              <p:embed/>
            </p:oleObj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47764" y="1600200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ETH Light" pitchFamily="2" charset="0"/>
              </a:rPr>
              <a:t>Precise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path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4938025" y="5448983"/>
          <a:ext cx="2092325" cy="615950"/>
        </p:xfrm>
        <a:graphic>
          <a:graphicData uri="http://schemas.openxmlformats.org/presentationml/2006/ole">
            <p:oleObj spid="_x0000_s18488" name="Equation" r:id="rId6" imgW="1206523" imgH="355508" progId="Equation.3">
              <p:embed/>
            </p:oleObj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822365" y="4408715"/>
            <a:ext cx="41184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Time </a:t>
            </a:r>
            <a:r>
              <a:rPr lang="de-DE" dirty="0" err="1" smtClean="0">
                <a:latin typeface="ETH Light" pitchFamily="2" charset="0"/>
              </a:rPr>
              <a:t>equivalence</a:t>
            </a:r>
            <a:r>
              <a:rPr lang="de-DE" dirty="0" smtClean="0">
                <a:latin typeface="ETH Light" pitchFamily="2" charset="0"/>
              </a:rPr>
              <a:t> (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tracking</a:t>
            </a:r>
            <a:r>
              <a:rPr lang="de-DE" dirty="0" smtClean="0">
                <a:latin typeface="ETH Light" pitchFamily="2" charset="0"/>
              </a:rPr>
              <a:t>)</a:t>
            </a:r>
            <a:endParaRPr lang="de-DE" dirty="0">
              <a:latin typeface="ETH Light" pitchFamily="2" charset="0"/>
            </a:endParaRP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4926912" y="3332388"/>
          <a:ext cx="1936750" cy="727075"/>
        </p:xfrm>
        <a:graphic>
          <a:graphicData uri="http://schemas.openxmlformats.org/presentationml/2006/ole">
            <p:oleObj spid="_x0000_s18489" name="Equation" r:id="rId7" imgW="1117233" imgH="418893" progId="Equation.3">
              <p:embed/>
            </p:oleObj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929865" y="4919663"/>
          <a:ext cx="2509838" cy="484187"/>
        </p:xfrm>
        <a:graphic>
          <a:graphicData uri="http://schemas.openxmlformats.org/presentationml/2006/ole">
            <p:oleObj spid="_x0000_s18490" name="Equation" r:id="rId8" imgW="1447387" imgH="279446" progId="Equation.3">
              <p:embed/>
            </p:oleObj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840510" y="2899206"/>
            <a:ext cx="3797300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Low power </a:t>
            </a:r>
            <a:r>
              <a:rPr lang="de-DE" dirty="0" err="1" smtClean="0">
                <a:latin typeface="ETH Light" pitchFamily="2" charset="0"/>
              </a:rPr>
              <a:t>consumption</a:t>
            </a:r>
            <a:endParaRPr lang="de-DE" dirty="0">
              <a:latin typeface="ETH Light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20480" y="5243286"/>
            <a:ext cx="403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chemeClr val="bg1"/>
                </a:solidFill>
                <a:latin typeface="ETH Light" pitchFamily="2" charset="0"/>
              </a:rPr>
              <a:t>Trajectory</a:t>
            </a:r>
            <a:r>
              <a:rPr lang="de-DE" sz="2000" dirty="0" smtClean="0">
                <a:solidFill>
                  <a:schemeClr val="bg1"/>
                </a:solidFill>
                <a:latin typeface="ETH Light" pitchFamily="2" charset="0"/>
              </a:rPr>
              <a:t> </a:t>
            </a:r>
            <a:r>
              <a:rPr lang="de-DE" sz="2000" dirty="0" err="1" smtClean="0">
                <a:latin typeface="ETH Light" pitchFamily="2" charset="0"/>
              </a:rPr>
              <a:t>and</a:t>
            </a:r>
            <a:r>
              <a:rPr lang="de-DE" sz="2000" dirty="0" smtClean="0">
                <a:latin typeface="ETH Light" pitchFamily="2" charset="0"/>
              </a:rPr>
              <a:t>  </a:t>
            </a:r>
            <a:r>
              <a:rPr lang="de-DE" sz="2000" b="1" dirty="0" smtClean="0">
                <a:solidFill>
                  <a:srgbClr val="00B050"/>
                </a:solidFill>
                <a:latin typeface="ETH Light" pitchFamily="2" charset="0"/>
              </a:rPr>
              <a:t>Simulation </a:t>
            </a:r>
            <a:r>
              <a:rPr lang="de-DE" sz="2000" b="1" dirty="0" err="1" smtClean="0">
                <a:solidFill>
                  <a:srgbClr val="00B050"/>
                </a:solidFill>
                <a:latin typeface="ETH Light" pitchFamily="2" charset="0"/>
              </a:rPr>
              <a:t>Trace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13226" y="5236032"/>
            <a:ext cx="168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5395"/>
                </a:solidFill>
                <a:latin typeface="ETH Light" pitchFamily="2" charset="0"/>
              </a:rPr>
              <a:t>Trajectory</a:t>
            </a:r>
            <a:endParaRPr lang="de-DE" sz="2000" b="1" dirty="0">
              <a:solidFill>
                <a:srgbClr val="00B05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/>
          <p:cNvSpPr/>
          <p:nvPr/>
        </p:nvSpPr>
        <p:spPr bwMode="auto">
          <a:xfrm>
            <a:off x="2243648" y="2647965"/>
            <a:ext cx="4897380" cy="1328958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292088"/>
              <a:gd name="connsiteY0" fmla="*/ 644351 h 672318"/>
              <a:gd name="connsiteX1" fmla="*/ 869688 w 2292088"/>
              <a:gd name="connsiteY1" fmla="*/ 4661 h 672318"/>
              <a:gd name="connsiteX2" fmla="*/ 2292088 w 2292088"/>
              <a:gd name="connsiteY2" fmla="*/ 672318 h 672318"/>
              <a:gd name="connsiteX3" fmla="*/ 2292088 w 2292088"/>
              <a:gd name="connsiteY3" fmla="*/ 672318 h 672318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  <a:gd name="connsiteX0" fmla="*/ 0 w 2292088"/>
              <a:gd name="connsiteY0" fmla="*/ 704530 h 732497"/>
              <a:gd name="connsiteX1" fmla="*/ 869688 w 2292088"/>
              <a:gd name="connsiteY1" fmla="*/ 64840 h 732497"/>
              <a:gd name="connsiteX2" fmla="*/ 2292088 w 2292088"/>
              <a:gd name="connsiteY2" fmla="*/ 732497 h 732497"/>
              <a:gd name="connsiteX3" fmla="*/ 2292088 w 2292088"/>
              <a:gd name="connsiteY3" fmla="*/ 732497 h 73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088" h="732497">
                <a:moveTo>
                  <a:pt x="0" y="704530"/>
                </a:moveTo>
                <a:cubicBezTo>
                  <a:pt x="262466" y="394892"/>
                  <a:pt x="296049" y="0"/>
                  <a:pt x="869688" y="64840"/>
                </a:cubicBezTo>
                <a:cubicBezTo>
                  <a:pt x="1251703" y="129680"/>
                  <a:pt x="2292088" y="732497"/>
                  <a:pt x="2292088" y="732497"/>
                </a:cubicBezTo>
                <a:lnTo>
                  <a:pt x="2292088" y="73249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772227" y="1088571"/>
            <a:ext cx="2002973" cy="58057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837996" y="3949688"/>
          <a:ext cx="747713" cy="1235075"/>
        </p:xfrm>
        <a:graphic>
          <a:graphicData uri="http://schemas.openxmlformats.org/presentationml/2006/ole">
            <p:oleObj spid="_x0000_s21594" name="Equation" r:id="rId3" imgW="431570" imgH="711016" progId="Equation.3">
              <p:embed/>
            </p:oleObj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591147" y="4775270"/>
          <a:ext cx="549275" cy="354012"/>
        </p:xfrm>
        <a:graphic>
          <a:graphicData uri="http://schemas.openxmlformats.org/presentationml/2006/ole">
            <p:oleObj spid="_x0000_s21595" name="Equation" r:id="rId4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578733" y="2965686"/>
          <a:ext cx="463550" cy="352425"/>
        </p:xfrm>
        <a:graphic>
          <a:graphicData uri="http://schemas.openxmlformats.org/presentationml/2006/ole">
            <p:oleObj spid="_x0000_s21596" name="Equation" r:id="rId5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784475" y="3257550"/>
          <a:ext cx="530225" cy="350838"/>
        </p:xfrm>
        <a:graphic>
          <a:graphicData uri="http://schemas.openxmlformats.org/presentationml/2006/ole">
            <p:oleObj spid="_x0000_s21597" name="Equation" r:id="rId6" imgW="304433" imgH="203139" progId="Equation.3">
              <p:embed/>
            </p:oleObj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549077" y="4177329"/>
          <a:ext cx="925513" cy="350837"/>
        </p:xfrm>
        <a:graphic>
          <a:graphicData uri="http://schemas.openxmlformats.org/presentationml/2006/ole">
            <p:oleObj spid="_x0000_s21598" name="Equation" r:id="rId7" imgW="532895" imgH="203139" progId="Equation.3">
              <p:embed/>
            </p:oleObj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6797959" y="3175925"/>
          <a:ext cx="879475" cy="352425"/>
        </p:xfrm>
        <a:graphic>
          <a:graphicData uri="http://schemas.openxmlformats.org/presentationml/2006/ole">
            <p:oleObj spid="_x0000_s21599" name="Equation" r:id="rId8" imgW="507633" imgH="203384" progId="Equation.3">
              <p:embed/>
            </p:oleObj>
          </a:graphicData>
        </a:graphic>
      </p:graphicFrame>
      <p:graphicFrame>
        <p:nvGraphicFramePr>
          <p:cNvPr id="21514" name="Object 10"/>
          <p:cNvGraphicFramePr>
            <a:graphicFrameLocks noChangeAspect="1"/>
          </p:cNvGraphicFramePr>
          <p:nvPr/>
        </p:nvGraphicFramePr>
        <p:xfrm>
          <a:off x="3797259" y="5516880"/>
          <a:ext cx="706437" cy="792163"/>
        </p:xfrm>
        <a:graphic>
          <a:graphicData uri="http://schemas.openxmlformats.org/presentationml/2006/ole">
            <p:oleObj spid="_x0000_s21600" name="Equation" r:id="rId9" imgW="406216" imgH="456924" progId="Equation.3">
              <p:embed/>
            </p:oleObj>
          </a:graphicData>
        </a:graphic>
      </p:graphicFrame>
      <p:grpSp>
        <p:nvGrpSpPr>
          <p:cNvPr id="55" name="Gruppieren 5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6" name="Gerade Verbindung 5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8" name="Gerade Verbindung 5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" name="Gruppieren 48"/>
          <p:cNvGrpSpPr/>
          <p:nvPr/>
        </p:nvGrpSpPr>
        <p:grpSpPr>
          <a:xfrm>
            <a:off x="2070552" y="2758727"/>
            <a:ext cx="587823" cy="566065"/>
            <a:chOff x="1204690" y="3091544"/>
            <a:chExt cx="587823" cy="566065"/>
          </a:xfrm>
        </p:grpSpPr>
        <p:sp>
          <p:nvSpPr>
            <p:cNvPr id="50" name="Ellipse 4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10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61000"/>
                  </a:srgb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3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0" name="Ellipse 29"/>
          <p:cNvSpPr/>
          <p:nvPr/>
        </p:nvSpPr>
        <p:spPr bwMode="auto">
          <a:xfrm>
            <a:off x="2628898" y="3379329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9" name="Gruppieren 58"/>
          <p:cNvGrpSpPr/>
          <p:nvPr/>
        </p:nvGrpSpPr>
        <p:grpSpPr>
          <a:xfrm>
            <a:off x="2072824" y="2760999"/>
            <a:ext cx="587823" cy="566065"/>
            <a:chOff x="1204690" y="3091544"/>
            <a:chExt cx="587823" cy="566065"/>
          </a:xfrm>
        </p:grpSpPr>
        <p:sp>
          <p:nvSpPr>
            <p:cNvPr id="60" name="Ellipse 59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7000"/>
                  </a:schemeClr>
                </a:gs>
                <a:gs pos="39999">
                  <a:schemeClr val="accent1">
                    <a:lumMod val="75000"/>
                    <a:lumOff val="25000"/>
                    <a:alpha val="22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3000"/>
                  </a:schemeClr>
                </a:gs>
                <a:gs pos="39999">
                  <a:schemeClr val="accent1">
                    <a:lumMod val="75000"/>
                    <a:lumOff val="25000"/>
                    <a:alpha val="1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2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>
                    <a:alpha val="11000"/>
                  </a:srgbClr>
                </a:gs>
                <a:gs pos="39999">
                  <a:srgbClr val="85C2FF">
                    <a:alpha val="24000"/>
                  </a:srgbClr>
                </a:gs>
                <a:gs pos="70000">
                  <a:srgbClr val="C4D6EB">
                    <a:alpha val="16000"/>
                  </a:srgbClr>
                </a:gs>
                <a:gs pos="100000">
                  <a:srgbClr val="FFEBFA">
                    <a:alpha val="16000"/>
                  </a:srgbClr>
                </a:gs>
              </a:gsLst>
              <a:lin ang="0" scaled="0"/>
            </a:gradFill>
            <a:ln w="9525" cap="flat" cmpd="sng" algn="ctr">
              <a:solidFill>
                <a:schemeClr val="tx1">
                  <a:alpha val="1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28000"/>
                  </a:schemeClr>
                </a:gs>
                <a:gs pos="39999">
                  <a:schemeClr val="accent1">
                    <a:lumMod val="75000"/>
                    <a:lumOff val="25000"/>
                    <a:alpha val="24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>
                  <a:alpha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44 C 0.02274 -0.01989 0.05746 -0.11147 0.13854 -0.09783 C 0.21962 -0.08419 0.41389 0.0407 0.48628 0.07724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-1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624 C 0.03177 -0.00347 0.10694 -0.0673 0.19218 -0.04949 C 0.27743 -0.03169 0.44514 0.07955 0.51163 0.11355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0" y="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789713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/>
              <a:t>Vel</a:t>
            </a:r>
            <a:r>
              <a:rPr lang="de-CH" sz="2000" dirty="0" smtClean="0"/>
              <a:t>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538788" y="3629025"/>
          <a:ext cx="2486025" cy="681038"/>
        </p:xfrm>
        <a:graphic>
          <a:graphicData uri="http://schemas.openxmlformats.org/presentationml/2006/ole">
            <p:oleObj spid="_x0000_s22636" name="Equation" r:id="rId3" imgW="1434710" imgH="393539" progId="Equation.3">
              <p:embed/>
            </p:oleObj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p:oleObj spid="_x0000_s22637" name="Equation" r:id="rId4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p:oleObj spid="_x0000_s22638" name="Equation" r:id="rId5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p:oleObj spid="_x0000_s22639" name="Equation" r:id="rId6" imgW="380862" imgH="228738" progId="Equation.3">
              <p:embed/>
            </p:oleObj>
          </a:graphicData>
        </a:graphic>
      </p:graphicFrame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986768" y="3132591"/>
          <a:ext cx="1257300" cy="395287"/>
        </p:xfrm>
        <a:graphic>
          <a:graphicData uri="http://schemas.openxmlformats.org/presentationml/2006/ole">
            <p:oleObj spid="_x0000_s22640" name="Equation" r:id="rId7" imgW="723693" imgH="228738" progId="Equation.3">
              <p:embed/>
            </p:oleObj>
          </a:graphicData>
        </a:graphic>
      </p:graphicFrame>
      <p:grpSp>
        <p:nvGrpSpPr>
          <p:cNvPr id="38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Freihandform 38"/>
          <p:cNvSpPr/>
          <p:nvPr/>
        </p:nvSpPr>
        <p:spPr bwMode="auto">
          <a:xfrm>
            <a:off x="2401294" y="3200129"/>
            <a:ext cx="477272" cy="454694"/>
          </a:xfrm>
          <a:custGeom>
            <a:avLst/>
            <a:gdLst>
              <a:gd name="connsiteX0" fmla="*/ 0 w 485029"/>
              <a:gd name="connsiteY0" fmla="*/ 413468 h 413468"/>
              <a:gd name="connsiteX1" fmla="*/ 222636 w 485029"/>
              <a:gd name="connsiteY1" fmla="*/ 206734 h 413468"/>
              <a:gd name="connsiteX2" fmla="*/ 485029 w 485029"/>
              <a:gd name="connsiteY2" fmla="*/ 0 h 413468"/>
              <a:gd name="connsiteX0" fmla="*/ 0 w 485029"/>
              <a:gd name="connsiteY0" fmla="*/ 413468 h 413468"/>
              <a:gd name="connsiteX1" fmla="*/ 150180 w 485029"/>
              <a:gd name="connsiteY1" fmla="*/ 262469 h 413468"/>
              <a:gd name="connsiteX2" fmla="*/ 485029 w 485029"/>
              <a:gd name="connsiteY2" fmla="*/ 0 h 413468"/>
              <a:gd name="connsiteX0" fmla="*/ 0 w 334545"/>
              <a:gd name="connsiteY0" fmla="*/ 318719 h 318719"/>
              <a:gd name="connsiteX1" fmla="*/ 150180 w 334545"/>
              <a:gd name="connsiteY1" fmla="*/ 167720 h 318719"/>
              <a:gd name="connsiteX2" fmla="*/ 334545 w 334545"/>
              <a:gd name="connsiteY2" fmla="*/ 0 h 3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45" h="318719">
                <a:moveTo>
                  <a:pt x="0" y="318719"/>
                </a:moveTo>
                <a:cubicBezTo>
                  <a:pt x="70899" y="249807"/>
                  <a:pt x="94423" y="220840"/>
                  <a:pt x="150180" y="167720"/>
                </a:cubicBezTo>
                <a:cubicBezTo>
                  <a:pt x="205937" y="114600"/>
                  <a:pt x="243767" y="68911"/>
                  <a:pt x="334545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/>
          <p:cNvSpPr/>
          <p:nvPr/>
        </p:nvSpPr>
        <p:spPr bwMode="auto">
          <a:xfrm>
            <a:off x="2828883" y="3141357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46" name="Gerade Verbindung 45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46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48" name="Gerade Verbindung 47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p:oleObj spid="_x0000_s22641" name="Equation" r:id="rId8" imgW="266287" imgH="203017" progId="Equation.3">
              <p:embed/>
            </p:oleObj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4077570" y="5601819"/>
          <a:ext cx="463550" cy="352425"/>
        </p:xfrm>
        <a:graphic>
          <a:graphicData uri="http://schemas.openxmlformats.org/presentationml/2006/ole">
            <p:oleObj spid="_x0000_s22642" name="Equation" r:id="rId9" imgW="266287" imgH="203017" progId="Equation.3">
              <p:embed/>
            </p:oleObj>
          </a:graphicData>
        </a:graphic>
      </p:graphicFrame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902557" y="4747538"/>
          <a:ext cx="627823" cy="397621"/>
        </p:xfrm>
        <a:graphic>
          <a:graphicData uri="http://schemas.openxmlformats.org/presentationml/2006/ole">
            <p:oleObj spid="_x0000_s22643" name="Equation" r:id="rId10" imgW="380633" imgH="241269" progId="Equation.3">
              <p:embed/>
            </p:oleObj>
          </a:graphicData>
        </a:graphic>
      </p:graphicFrame>
      <p:grpSp>
        <p:nvGrpSpPr>
          <p:cNvPr id="50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1" name="Gerade Verbindung 50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3" name="Gerade Verbindung 52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0" name="Gerade Verbindung mit Pfeil 59"/>
          <p:cNvCxnSpPr/>
          <p:nvPr/>
        </p:nvCxnSpPr>
        <p:spPr bwMode="auto">
          <a:xfrm flipV="1">
            <a:off x="2148114" y="3178630"/>
            <a:ext cx="653143" cy="1451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22543" name="Object 15"/>
          <p:cNvGraphicFramePr>
            <a:graphicFrameLocks noChangeAspect="1"/>
          </p:cNvGraphicFramePr>
          <p:nvPr/>
        </p:nvGraphicFramePr>
        <p:xfrm>
          <a:off x="2290537" y="2743427"/>
          <a:ext cx="628650" cy="396875"/>
        </p:xfrm>
        <a:graphic>
          <a:graphicData uri="http://schemas.openxmlformats.org/presentationml/2006/ole">
            <p:oleObj spid="_x0000_s22644" name="Equation" r:id="rId11" imgW="380633" imgH="241269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 bwMode="auto">
          <a:xfrm>
            <a:off x="6611254" y="4971133"/>
            <a:ext cx="1146629" cy="580571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Trajectory-Control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486" y="1135745"/>
            <a:ext cx="8055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ETH Light" pitchFamily="2" charset="0"/>
              </a:rPr>
              <a:t>3 different </a:t>
            </a:r>
            <a:r>
              <a:rPr lang="de-DE" dirty="0" err="1" smtClean="0">
                <a:latin typeface="ETH Light" pitchFamily="2" charset="0"/>
              </a:rPr>
              <a:t>approaches</a:t>
            </a:r>
            <a:r>
              <a:rPr lang="de-DE" dirty="0" smtClean="0">
                <a:latin typeface="ETH Light" pitchFamily="2" charset="0"/>
              </a:rPr>
              <a:t>:	</a:t>
            </a:r>
            <a:r>
              <a:rPr lang="de-DE" dirty="0" err="1" smtClean="0">
                <a:latin typeface="ETH Light" pitchFamily="2" charset="0"/>
              </a:rPr>
              <a:t>Trajectory</a:t>
            </a:r>
            <a:r>
              <a:rPr lang="de-DE" dirty="0" smtClean="0">
                <a:latin typeface="ETH Light" pitchFamily="2" charset="0"/>
              </a:rPr>
              <a:t> </a:t>
            </a:r>
            <a:r>
              <a:rPr lang="de-DE" dirty="0" err="1" smtClean="0">
                <a:latin typeface="ETH Light" pitchFamily="2" charset="0"/>
              </a:rPr>
              <a:t>Following</a:t>
            </a:r>
            <a:r>
              <a:rPr lang="de-DE" dirty="0" smtClean="0">
                <a:latin typeface="ETH Light" pitchFamily="2" charset="0"/>
              </a:rPr>
              <a:t>		Pure </a:t>
            </a:r>
            <a:r>
              <a:rPr lang="de-DE" dirty="0" err="1" smtClean="0">
                <a:latin typeface="ETH Light" pitchFamily="2" charset="0"/>
              </a:rPr>
              <a:t>Pursuit</a:t>
            </a:r>
            <a:r>
              <a:rPr lang="de-DE" dirty="0" smtClean="0">
                <a:latin typeface="ETH Light" pitchFamily="2" charset="0"/>
              </a:rPr>
              <a:t>		Cross Track</a:t>
            </a:r>
          </a:p>
          <a:p>
            <a:r>
              <a:rPr lang="de-DE" dirty="0" smtClean="0">
                <a:latin typeface="ETH Light" pitchFamily="2" charset="0"/>
              </a:rPr>
              <a:t>										(</a:t>
            </a:r>
            <a:r>
              <a:rPr lang="de-DE" i="1" dirty="0" err="1" smtClean="0">
                <a:latin typeface="ETH Light" pitchFamily="2" charset="0"/>
              </a:rPr>
              <a:t>Lookahead</a:t>
            </a:r>
            <a:r>
              <a:rPr lang="de-DE" dirty="0" smtClean="0">
                <a:latin typeface="ETH Light" pitchFamily="2" charset="0"/>
              </a:rPr>
              <a:t>)		(</a:t>
            </a:r>
            <a:r>
              <a:rPr lang="de-DE" i="1" dirty="0" err="1" smtClean="0">
                <a:latin typeface="ETH Light" pitchFamily="2" charset="0"/>
              </a:rPr>
              <a:t>Closest</a:t>
            </a:r>
            <a:r>
              <a:rPr lang="de-DE" i="1" dirty="0" smtClean="0">
                <a:latin typeface="ETH Light" pitchFamily="2" charset="0"/>
              </a:rPr>
              <a:t> Point</a:t>
            </a:r>
            <a:r>
              <a:rPr lang="de-DE" dirty="0" smtClean="0">
                <a:latin typeface="ETH Light" pitchFamily="2" charset="0"/>
              </a:rPr>
              <a:t>)</a:t>
            </a:r>
          </a:p>
          <a:p>
            <a:endParaRPr lang="de-DE" dirty="0">
              <a:latin typeface="ETH Light" pitchFamily="2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546951" y="1088571"/>
            <a:ext cx="2002973" cy="856343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Freihandform 15"/>
          <p:cNvSpPr/>
          <p:nvPr/>
        </p:nvSpPr>
        <p:spPr bwMode="auto">
          <a:xfrm>
            <a:off x="2148114" y="2262085"/>
            <a:ext cx="4570738" cy="1609506"/>
          </a:xfrm>
          <a:custGeom>
            <a:avLst/>
            <a:gdLst>
              <a:gd name="connsiteX0" fmla="*/ 0 w 2336800"/>
              <a:gd name="connsiteY0" fmla="*/ 619276 h 677333"/>
              <a:gd name="connsiteX1" fmla="*/ 914400 w 2336800"/>
              <a:gd name="connsiteY1" fmla="*/ 9676 h 677333"/>
              <a:gd name="connsiteX2" fmla="*/ 2336800 w 2336800"/>
              <a:gd name="connsiteY2" fmla="*/ 677333 h 677333"/>
              <a:gd name="connsiteX3" fmla="*/ 2336800 w 2336800"/>
              <a:gd name="connsiteY3" fmla="*/ 677333 h 677333"/>
              <a:gd name="connsiteX0" fmla="*/ 0 w 2583170"/>
              <a:gd name="connsiteY0" fmla="*/ 619276 h 826342"/>
              <a:gd name="connsiteX1" fmla="*/ 914400 w 2583170"/>
              <a:gd name="connsiteY1" fmla="*/ 9676 h 826342"/>
              <a:gd name="connsiteX2" fmla="*/ 2336800 w 2583170"/>
              <a:gd name="connsiteY2" fmla="*/ 677333 h 826342"/>
              <a:gd name="connsiteX3" fmla="*/ 2392621 w 2583170"/>
              <a:gd name="connsiteY3" fmla="*/ 826342 h 826342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74428 h 881494"/>
              <a:gd name="connsiteX1" fmla="*/ 914400 w 2392621"/>
              <a:gd name="connsiteY1" fmla="*/ 64828 h 881494"/>
              <a:gd name="connsiteX2" fmla="*/ 1499486 w 2392621"/>
              <a:gd name="connsiteY2" fmla="*/ 285459 h 881494"/>
              <a:gd name="connsiteX3" fmla="*/ 2392621 w 2392621"/>
              <a:gd name="connsiteY3" fmla="*/ 881494 h 881494"/>
              <a:gd name="connsiteX0" fmla="*/ 0 w 2392621"/>
              <a:gd name="connsiteY0" fmla="*/ 621836 h 828902"/>
              <a:gd name="connsiteX1" fmla="*/ 914400 w 2392621"/>
              <a:gd name="connsiteY1" fmla="*/ 12236 h 828902"/>
              <a:gd name="connsiteX2" fmla="*/ 1499486 w 2392621"/>
              <a:gd name="connsiteY2" fmla="*/ 232867 h 828902"/>
              <a:gd name="connsiteX3" fmla="*/ 2392621 w 2392621"/>
              <a:gd name="connsiteY3" fmla="*/ 828902 h 828902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  <a:gd name="connsiteX0" fmla="*/ 0 w 1499486"/>
              <a:gd name="connsiteY0" fmla="*/ 621836 h 621836"/>
              <a:gd name="connsiteX1" fmla="*/ 914400 w 1499486"/>
              <a:gd name="connsiteY1" fmla="*/ 12236 h 621836"/>
              <a:gd name="connsiteX2" fmla="*/ 1499486 w 1499486"/>
              <a:gd name="connsiteY2" fmla="*/ 232867 h 6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9486" h="621836">
                <a:moveTo>
                  <a:pt x="0" y="621836"/>
                </a:moveTo>
                <a:cubicBezTo>
                  <a:pt x="262466" y="312198"/>
                  <a:pt x="485860" y="46386"/>
                  <a:pt x="914400" y="12236"/>
                </a:cubicBezTo>
                <a:cubicBezTo>
                  <a:pt x="1149428" y="0"/>
                  <a:pt x="1268002" y="61695"/>
                  <a:pt x="1499486" y="23286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545938" y="4905817"/>
            <a:ext cx="1146629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Skye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3897079" y="4898561"/>
            <a:ext cx="1415147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/>
              <a:t>Pos </a:t>
            </a:r>
            <a:r>
              <a:rPr lang="de-CH" sz="2000" dirty="0" err="1" smtClean="0"/>
              <a:t>Control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393370" y="4905818"/>
            <a:ext cx="1262743" cy="5805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Trajectory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>
            <a:stCxn id="23" idx="3"/>
            <a:endCxn id="18" idx="1"/>
          </p:cNvCxnSpPr>
          <p:nvPr/>
        </p:nvCxnSpPr>
        <p:spPr bwMode="auto">
          <a:xfrm flipV="1">
            <a:off x="2656113" y="5188847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 flipV="1">
            <a:off x="5319485" y="5181590"/>
            <a:ext cx="1240966" cy="7257"/>
          </a:xfrm>
          <a:prstGeom prst="straightConnector1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607050" y="4807075"/>
          <a:ext cx="549275" cy="354012"/>
        </p:xfrm>
        <a:graphic>
          <a:graphicData uri="http://schemas.openxmlformats.org/presentationml/2006/ole">
            <p:oleObj spid="_x0000_s23626" name="Equation" r:id="rId3" imgW="317095" imgH="203139" progId="Equation.3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443497" y="2911632"/>
          <a:ext cx="463550" cy="352425"/>
        </p:xfrm>
        <a:graphic>
          <a:graphicData uri="http://schemas.openxmlformats.org/presentationml/2006/ole">
            <p:oleObj spid="_x0000_s23627" name="Equation" r:id="rId4" imgW="266287" imgH="203017" progId="Equation.3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2458129" y="3511097"/>
          <a:ext cx="661987" cy="395288"/>
        </p:xfrm>
        <a:graphic>
          <a:graphicData uri="http://schemas.openxmlformats.org/presentationml/2006/ole">
            <p:oleObj spid="_x0000_s23628" name="Equation" r:id="rId5" imgW="380862" imgH="228738" progId="Equation.3">
              <p:embed/>
            </p:oleObj>
          </a:graphicData>
        </a:graphic>
      </p:graphicFrame>
      <p:grpSp>
        <p:nvGrpSpPr>
          <p:cNvPr id="6" name="Gruppieren 37"/>
          <p:cNvGrpSpPr/>
          <p:nvPr/>
        </p:nvGrpSpPr>
        <p:grpSpPr>
          <a:xfrm>
            <a:off x="1846727" y="2983382"/>
            <a:ext cx="587823" cy="566065"/>
            <a:chOff x="1204690" y="3091544"/>
            <a:chExt cx="587823" cy="566065"/>
          </a:xfrm>
        </p:grpSpPr>
        <p:sp>
          <p:nvSpPr>
            <p:cNvPr id="37" name="Ellipse 36"/>
            <p:cNvSpPr/>
            <p:nvPr/>
          </p:nvSpPr>
          <p:spPr bwMode="auto">
            <a:xfrm rot="5400000">
              <a:off x="1669142" y="343989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 rot="5400000">
              <a:off x="1240976" y="3505200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1219200" y="3135094"/>
              <a:ext cx="522515" cy="522515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1436914" y="3091544"/>
              <a:ext cx="87086" cy="1596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72000"/>
                  </a:schemeClr>
                </a:gs>
                <a:gs pos="39999">
                  <a:schemeClr val="accent1">
                    <a:lumMod val="75000"/>
                    <a:lumOff val="25000"/>
                  </a:schemeClr>
                </a:gs>
              </a:gsLst>
              <a:lin ang="0" scaled="0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  <a:buFont typeface="Wingdings" pitchFamily="16" charset="2"/>
                <a:buNone/>
                <a:tabLst/>
              </a:pPr>
              <a:endPara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1531717" y="5655891"/>
          <a:ext cx="463550" cy="352425"/>
        </p:xfrm>
        <a:graphic>
          <a:graphicData uri="http://schemas.openxmlformats.org/presentationml/2006/ole">
            <p:oleObj spid="_x0000_s23629" name="Equation" r:id="rId6" imgW="266287" imgH="203017" progId="Equation.3">
              <p:embed/>
            </p:oleObj>
          </a:graphicData>
        </a:graphic>
      </p:graphicFrame>
      <p:cxnSp>
        <p:nvCxnSpPr>
          <p:cNvPr id="40" name="Gerade Verbindung 39"/>
          <p:cNvCxnSpPr/>
          <p:nvPr/>
        </p:nvCxnSpPr>
        <p:spPr bwMode="auto">
          <a:xfrm>
            <a:off x="2107096" y="3291840"/>
            <a:ext cx="304664" cy="28912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Ellipse 25"/>
          <p:cNvSpPr/>
          <p:nvPr/>
        </p:nvSpPr>
        <p:spPr bwMode="auto">
          <a:xfrm>
            <a:off x="2388985" y="3561572"/>
            <a:ext cx="72000" cy="720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23562" name="Object 10"/>
          <p:cNvGraphicFramePr>
            <a:graphicFrameLocks noChangeAspect="1"/>
          </p:cNvGraphicFramePr>
          <p:nvPr/>
        </p:nvGraphicFramePr>
        <p:xfrm>
          <a:off x="3797300" y="5516563"/>
          <a:ext cx="706438" cy="792162"/>
        </p:xfrm>
        <a:graphic>
          <a:graphicData uri="http://schemas.openxmlformats.org/presentationml/2006/ole">
            <p:oleObj spid="_x0000_s23630" name="Equation" r:id="rId7" imgW="406216" imgH="456924" progId="Equation.3">
              <p:embed/>
            </p:oleObj>
          </a:graphicData>
        </a:graphic>
      </p:graphicFrame>
      <p:grpSp>
        <p:nvGrpSpPr>
          <p:cNvPr id="49" name="Gruppieren 30"/>
          <p:cNvGrpSpPr/>
          <p:nvPr/>
        </p:nvGrpSpPr>
        <p:grpSpPr>
          <a:xfrm>
            <a:off x="1988458" y="5487777"/>
            <a:ext cx="5326744" cy="960730"/>
            <a:chOff x="4572000" y="5471875"/>
            <a:chExt cx="2634953" cy="478983"/>
          </a:xfrm>
        </p:grpSpPr>
        <p:cxnSp>
          <p:nvCxnSpPr>
            <p:cNvPr id="50" name="Gerade Verbindung 49"/>
            <p:cNvCxnSpPr/>
            <p:nvPr/>
          </p:nvCxnSpPr>
          <p:spPr bwMode="auto">
            <a:xfrm>
              <a:off x="7203542" y="5494488"/>
              <a:ext cx="3411" cy="45637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Gerade Verbindung 50"/>
            <p:cNvCxnSpPr/>
            <p:nvPr/>
          </p:nvCxnSpPr>
          <p:spPr bwMode="auto">
            <a:xfrm flipV="1">
              <a:off x="4575620" y="5471875"/>
              <a:ext cx="3636" cy="463126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2" name="Gerade Verbindung 51"/>
            <p:cNvCxnSpPr/>
            <p:nvPr/>
          </p:nvCxnSpPr>
          <p:spPr bwMode="auto">
            <a:xfrm>
              <a:off x="4572000" y="5936343"/>
              <a:ext cx="2631019" cy="1055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uppieren 52"/>
          <p:cNvGrpSpPr/>
          <p:nvPr/>
        </p:nvGrpSpPr>
        <p:grpSpPr>
          <a:xfrm>
            <a:off x="4587902" y="5473200"/>
            <a:ext cx="2509141" cy="657256"/>
            <a:chOff x="4572000" y="5471875"/>
            <a:chExt cx="2627086" cy="478983"/>
          </a:xfrm>
        </p:grpSpPr>
        <p:cxnSp>
          <p:nvCxnSpPr>
            <p:cNvPr id="54" name="Gerade Verbindung 53"/>
            <p:cNvCxnSpPr/>
            <p:nvPr/>
          </p:nvCxnSpPr>
          <p:spPr bwMode="auto">
            <a:xfrm>
              <a:off x="7191767" y="5524681"/>
              <a:ext cx="1719" cy="424911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Gerade Verbindung 54"/>
            <p:cNvCxnSpPr/>
            <p:nvPr/>
          </p:nvCxnSpPr>
          <p:spPr bwMode="auto">
            <a:xfrm flipV="1">
              <a:off x="4579255" y="5471875"/>
              <a:ext cx="2" cy="457210"/>
            </a:xfrm>
            <a:prstGeom prst="lin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  <p:cxnSp>
          <p:nvCxnSpPr>
            <p:cNvPr id="56" name="Gerade Verbindung 55"/>
            <p:cNvCxnSpPr/>
            <p:nvPr/>
          </p:nvCxnSpPr>
          <p:spPr bwMode="auto">
            <a:xfrm>
              <a:off x="4572000" y="5936343"/>
              <a:ext cx="2627086" cy="14515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2762250" y="3949700"/>
          <a:ext cx="901700" cy="1235075"/>
        </p:xfrm>
        <a:graphic>
          <a:graphicData uri="http://schemas.openxmlformats.org/presentationml/2006/ole">
            <p:oleObj spid="_x0000_s23631" name="Equation" r:id="rId8" imgW="520861" imgH="711016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494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87350" y="1301735"/>
            <a:ext cx="3204821" cy="4916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/>
              <a:t>Skye‘s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unique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property</a:t>
            </a:r>
            <a:r>
              <a:rPr lang="de-DE" sz="2400" b="1" dirty="0" smtClean="0"/>
              <a:t>: </a:t>
            </a:r>
            <a:r>
              <a:rPr lang="de-DE" sz="2400" dirty="0" smtClean="0"/>
              <a:t>6 </a:t>
            </a:r>
            <a:r>
              <a:rPr lang="de-DE" sz="2400" dirty="0" err="1" smtClean="0"/>
              <a:t>controllable</a:t>
            </a:r>
            <a:r>
              <a:rPr lang="de-DE" sz="2400" dirty="0" smtClean="0"/>
              <a:t> </a:t>
            </a:r>
            <a:r>
              <a:rPr lang="de-DE" sz="2400" dirty="0" err="1" smtClean="0"/>
              <a:t>degrees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freedom</a:t>
            </a: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 smtClean="0"/>
              <a:t>Develop</a:t>
            </a:r>
            <a:r>
              <a:rPr lang="de-DE" sz="2400" dirty="0" smtClean="0"/>
              <a:t> a </a:t>
            </a:r>
            <a:r>
              <a:rPr lang="de-DE" sz="2400" dirty="0" err="1" smtClean="0"/>
              <a:t>unique</a:t>
            </a:r>
            <a:r>
              <a:rPr lang="de-DE" sz="2400" dirty="0" smtClean="0"/>
              <a:t> HMI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generate</a:t>
            </a:r>
            <a:r>
              <a:rPr lang="de-DE" sz="2400" dirty="0" smtClean="0"/>
              <a:t> </a:t>
            </a:r>
            <a:r>
              <a:rPr lang="de-DE" sz="2400" dirty="0" err="1" smtClean="0"/>
              <a:t>Trajectories</a:t>
            </a:r>
            <a:endParaRPr lang="de-DE" sz="2400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2386227" y="1432373"/>
            <a:ext cx="6757773" cy="5220779"/>
            <a:chOff x="-494696" y="508355"/>
            <a:chExt cx="10209040" cy="7098177"/>
          </a:xfrm>
        </p:grpSpPr>
        <p:pic>
          <p:nvPicPr>
            <p:cNvPr id="7" name="Inhaltsplatzhalter 5" descr="skye_Iso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281" y="1142096"/>
              <a:ext cx="5795272" cy="4916488"/>
            </a:xfrm>
            <a:prstGeom prst="rect">
              <a:avLst/>
            </a:prstGeom>
          </p:spPr>
        </p:pic>
        <p:grpSp>
          <p:nvGrpSpPr>
            <p:cNvPr id="8" name="Gruppieren 26"/>
            <p:cNvGrpSpPr/>
            <p:nvPr/>
          </p:nvGrpSpPr>
          <p:grpSpPr>
            <a:xfrm>
              <a:off x="5707283" y="1813936"/>
              <a:ext cx="2732748" cy="2031444"/>
              <a:chOff x="5634712" y="2307419"/>
              <a:chExt cx="2732748" cy="2031444"/>
            </a:xfrm>
            <a:solidFill>
              <a:schemeClr val="bg1"/>
            </a:solidFill>
          </p:grpSpPr>
          <p:cxnSp>
            <p:nvCxnSpPr>
              <p:cNvPr id="9" name="Gerade Verbindung 8"/>
              <p:cNvCxnSpPr>
                <a:endCxn id="10" idx="1"/>
              </p:cNvCxnSpPr>
              <p:nvPr/>
            </p:nvCxnSpPr>
            <p:spPr bwMode="auto">
              <a:xfrm flipV="1">
                <a:off x="5634712" y="2781667"/>
                <a:ext cx="1215600" cy="155719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feld 9"/>
              <p:cNvSpPr txBox="1"/>
              <p:nvPr/>
            </p:nvSpPr>
            <p:spPr>
              <a:xfrm>
                <a:off x="6850312" y="2307419"/>
                <a:ext cx="1517148" cy="948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Camera System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1" name="Gruppieren 25"/>
            <p:cNvGrpSpPr/>
            <p:nvPr/>
          </p:nvGrpSpPr>
          <p:grpSpPr>
            <a:xfrm>
              <a:off x="5087087" y="508355"/>
              <a:ext cx="3721188" cy="1156961"/>
              <a:chOff x="5087087" y="668009"/>
              <a:chExt cx="3721188" cy="1156961"/>
            </a:xfrm>
          </p:grpSpPr>
          <p:cxnSp>
            <p:nvCxnSpPr>
              <p:cNvPr id="12" name="Gerade Verbindung 11"/>
              <p:cNvCxnSpPr>
                <a:endCxn id="13" idx="1"/>
              </p:cNvCxnSpPr>
              <p:nvPr/>
            </p:nvCxnSpPr>
            <p:spPr bwMode="auto">
              <a:xfrm flipV="1">
                <a:off x="5087087" y="1142257"/>
                <a:ext cx="1872860" cy="682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feld 12"/>
              <p:cNvSpPr txBox="1"/>
              <p:nvPr/>
            </p:nvSpPr>
            <p:spPr>
              <a:xfrm>
                <a:off x="6959946" y="668009"/>
                <a:ext cx="1848329" cy="948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Motor Platform</a:t>
                </a:r>
                <a:endParaRPr lang="en-US" b="1" dirty="0">
                  <a:latin typeface="ETH Light" pitchFamily="2" charset="0"/>
                </a:endParaRPr>
              </a:p>
            </p:txBody>
          </p:sp>
        </p:grpSp>
        <p:grpSp>
          <p:nvGrpSpPr>
            <p:cNvPr id="14" name="Gruppieren 27"/>
            <p:cNvGrpSpPr/>
            <p:nvPr/>
          </p:nvGrpSpPr>
          <p:grpSpPr>
            <a:xfrm>
              <a:off x="5776686" y="2866573"/>
              <a:ext cx="3937658" cy="2726920"/>
              <a:chOff x="5704115" y="3577770"/>
              <a:chExt cx="3937658" cy="2726920"/>
            </a:xfrm>
          </p:grpSpPr>
          <p:cxnSp>
            <p:nvCxnSpPr>
              <p:cNvPr id="15" name="Gerade Verbindung 14"/>
              <p:cNvCxnSpPr>
                <a:endCxn id="16" idx="1"/>
              </p:cNvCxnSpPr>
              <p:nvPr/>
            </p:nvCxnSpPr>
            <p:spPr bwMode="auto">
              <a:xfrm>
                <a:off x="5704115" y="4833255"/>
                <a:ext cx="1403568" cy="10797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feld 15"/>
              <p:cNvSpPr txBox="1"/>
              <p:nvPr/>
            </p:nvSpPr>
            <p:spPr>
              <a:xfrm>
                <a:off x="7107683" y="3577770"/>
                <a:ext cx="2534090" cy="2726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Control Unit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Accelerometer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Gyroscope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Magnetoscope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Barometer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GPS</a:t>
                </a:r>
                <a:endParaRPr lang="en-US" i="1" dirty="0">
                  <a:latin typeface="ETH Light" pitchFamily="2" charset="0"/>
                </a:endParaRPr>
              </a:p>
            </p:txBody>
          </p:sp>
        </p:grpSp>
        <p:grpSp>
          <p:nvGrpSpPr>
            <p:cNvPr id="17" name="Gruppieren 29"/>
            <p:cNvGrpSpPr/>
            <p:nvPr/>
          </p:nvGrpSpPr>
          <p:grpSpPr>
            <a:xfrm>
              <a:off x="5552234" y="4560441"/>
              <a:ext cx="3507996" cy="3046091"/>
              <a:chOff x="6531949" y="3014670"/>
              <a:chExt cx="3507996" cy="3046091"/>
            </a:xfrm>
          </p:grpSpPr>
          <p:cxnSp>
            <p:nvCxnSpPr>
              <p:cNvPr id="18" name="Gerade Verbindung 17"/>
              <p:cNvCxnSpPr>
                <a:endCxn id="19" idx="1"/>
              </p:cNvCxnSpPr>
              <p:nvPr/>
            </p:nvCxnSpPr>
            <p:spPr bwMode="auto">
              <a:xfrm>
                <a:off x="6531949" y="3014670"/>
                <a:ext cx="852774" cy="210108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feld 18"/>
              <p:cNvSpPr txBox="1"/>
              <p:nvPr/>
            </p:nvSpPr>
            <p:spPr>
              <a:xfrm>
                <a:off x="7384723" y="4170747"/>
                <a:ext cx="2655222" cy="1890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Communication</a:t>
                </a:r>
              </a:p>
              <a:p>
                <a:r>
                  <a:rPr lang="en-US" i="1" dirty="0" err="1" smtClean="0">
                    <a:latin typeface="ETH Light" pitchFamily="2" charset="0"/>
                  </a:rPr>
                  <a:t>Xbee</a:t>
                </a:r>
                <a:r>
                  <a:rPr lang="en-US" i="1" dirty="0" smtClean="0">
                    <a:latin typeface="ETH Light" pitchFamily="2" charset="0"/>
                  </a:rPr>
                  <a:t> </a:t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smtClean="0">
                    <a:latin typeface="ETH Light" pitchFamily="2" charset="0"/>
                  </a:rPr>
                  <a:t>2.4 GHz </a:t>
                </a:r>
                <a:r>
                  <a:rPr lang="en-US" i="1" dirty="0" err="1" smtClean="0">
                    <a:latin typeface="ETH Light" pitchFamily="2" charset="0"/>
                  </a:rPr>
                  <a:t>Fasst</a:t>
                </a:r>
                <a:r>
                  <a:rPr lang="en-US" i="1" dirty="0" smtClean="0">
                    <a:latin typeface="ETH Light" pitchFamily="2" charset="0"/>
                  </a:rPr>
                  <a:t/>
                </a:r>
                <a:br>
                  <a:rPr lang="en-US" i="1" dirty="0" smtClean="0">
                    <a:latin typeface="ETH Light" pitchFamily="2" charset="0"/>
                  </a:rPr>
                </a:br>
                <a:r>
                  <a:rPr lang="en-US" i="1" dirty="0" err="1" smtClean="0">
                    <a:latin typeface="ETH Light" pitchFamily="2" charset="0"/>
                  </a:rPr>
                  <a:t>WiFi</a:t>
                </a:r>
                <a:endParaRPr lang="en-US" i="1" dirty="0" smtClean="0">
                  <a:latin typeface="ETH Light" pitchFamily="2" charset="0"/>
                </a:endParaRPr>
              </a:p>
            </p:txBody>
          </p:sp>
        </p:grpSp>
        <p:grpSp>
          <p:nvGrpSpPr>
            <p:cNvPr id="20" name="Gruppieren 38"/>
            <p:cNvGrpSpPr/>
            <p:nvPr/>
          </p:nvGrpSpPr>
          <p:grpSpPr>
            <a:xfrm>
              <a:off x="-494696" y="4279607"/>
              <a:ext cx="3018973" cy="2265052"/>
              <a:chOff x="5441647" y="1006632"/>
              <a:chExt cx="3018973" cy="2265052"/>
            </a:xfrm>
            <a:solidFill>
              <a:schemeClr val="bg1"/>
            </a:solidFill>
          </p:grpSpPr>
          <p:sp>
            <p:nvSpPr>
              <p:cNvPr id="21" name="Textfeld 20"/>
              <p:cNvSpPr txBox="1"/>
              <p:nvPr/>
            </p:nvSpPr>
            <p:spPr>
              <a:xfrm>
                <a:off x="5441647" y="2218577"/>
                <a:ext cx="2868417" cy="1053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ETH Light" pitchFamily="2" charset="0"/>
                  </a:rPr>
                  <a:t>Spherical Hull</a:t>
                </a:r>
              </a:p>
              <a:p>
                <a:r>
                  <a:rPr lang="en-US" i="1" dirty="0" smtClean="0">
                    <a:latin typeface="ETH Light" pitchFamily="2" charset="0"/>
                  </a:rPr>
                  <a:t>Filled with Helium</a:t>
                </a:r>
                <a:endParaRPr lang="en-US" i="1" dirty="0">
                  <a:latin typeface="ETH Light" pitchFamily="2" charset="0"/>
                </a:endParaRPr>
              </a:p>
            </p:txBody>
          </p:sp>
          <p:cxnSp>
            <p:nvCxnSpPr>
              <p:cNvPr id="22" name="Gerade Verbindung 21"/>
              <p:cNvCxnSpPr>
                <a:endCxn id="21" idx="0"/>
              </p:cNvCxnSpPr>
              <p:nvPr/>
            </p:nvCxnSpPr>
            <p:spPr bwMode="auto">
              <a:xfrm flipH="1">
                <a:off x="6875854" y="1006632"/>
                <a:ext cx="1584766" cy="12119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0" name="Pfeil nach unten 39"/>
          <p:cNvSpPr/>
          <p:nvPr/>
        </p:nvSpPr>
        <p:spPr bwMode="auto">
          <a:xfrm>
            <a:off x="1103309" y="3065816"/>
            <a:ext cx="872385" cy="949248"/>
          </a:xfrm>
          <a:prstGeom prst="downArrow">
            <a:avLst/>
          </a:prstGeom>
          <a:solidFill>
            <a:srgbClr val="3FC5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677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Absolute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93825" y="1209077"/>
            <a:ext cx="372672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J1: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Deviation		0.01 m</a:t>
            </a:r>
          </a:p>
          <a:p>
            <a:r>
              <a:rPr lang="de-DE" sz="1800" dirty="0" smtClean="0">
                <a:latin typeface="ETH Light" pitchFamily="2" charset="0"/>
              </a:rPr>
              <a:t>J2: </a:t>
            </a:r>
            <a:r>
              <a:rPr lang="de-DE" sz="1800" dirty="0" err="1" smtClean="0">
                <a:latin typeface="ETH Light" pitchFamily="2" charset="0"/>
              </a:rPr>
              <a:t>Average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	</a:t>
            </a:r>
            <a:r>
              <a:rPr lang="de-DE" sz="1800" dirty="0" smtClean="0">
                <a:latin typeface="ETH Light" pitchFamily="2" charset="0"/>
              </a:rPr>
              <a:t>0.1 m/s</a:t>
            </a:r>
            <a:r>
              <a:rPr lang="de-DE" sz="1800" baseline="30000" dirty="0" smtClean="0">
                <a:latin typeface="ETH Light" pitchFamily="2" charset="0"/>
              </a:rPr>
              <a:t>2</a:t>
            </a:r>
          </a:p>
          <a:p>
            <a:r>
              <a:rPr lang="de-DE" sz="1800" dirty="0" smtClean="0">
                <a:latin typeface="ETH Light" pitchFamily="2" charset="0"/>
              </a:rPr>
              <a:t>J3: </a:t>
            </a:r>
            <a:r>
              <a:rPr lang="de-DE" sz="1800" dirty="0" err="1" smtClean="0">
                <a:latin typeface="ETH Light" pitchFamily="2" charset="0"/>
              </a:rPr>
              <a:t>Used</a:t>
            </a:r>
            <a:r>
              <a:rPr lang="de-DE" sz="1800" dirty="0" smtClean="0">
                <a:latin typeface="ETH Light" pitchFamily="2" charset="0"/>
              </a:rPr>
              <a:t> Time				+/- 5%</a:t>
            </a:r>
          </a:p>
        </p:txBody>
      </p:sp>
      <p:pic>
        <p:nvPicPr>
          <p:cNvPr id="45058" name="Picture 2" descr="C:\Users\Matthias\GITHUB\BA-HMI\powerpoint\Evaluation\figure_2D_road_SplineDegree5_crossTrack_Disturbance_0.png"/>
          <p:cNvPicPr>
            <a:picLocks noChangeAspect="1" noChangeArrowheads="1"/>
          </p:cNvPicPr>
          <p:nvPr/>
        </p:nvPicPr>
        <p:blipFill>
          <a:blip r:embed="rId2" cstate="print"/>
          <a:srcRect r="30506"/>
          <a:stretch>
            <a:fillRect/>
          </a:stretch>
        </p:blipFill>
        <p:spPr bwMode="auto">
          <a:xfrm>
            <a:off x="4380931" y="1024790"/>
            <a:ext cx="4763069" cy="5439413"/>
          </a:xfrm>
          <a:prstGeom prst="rect">
            <a:avLst/>
          </a:prstGeom>
          <a:noFill/>
        </p:spPr>
      </p:pic>
      <p:pic>
        <p:nvPicPr>
          <p:cNvPr id="45059" name="Picture 3" descr="C:\Users\Matthias\GITHUB\skye_model\Model_freeze\5_trajectories\evaluation\Sim_147_on_2012_06_09_18_35\figure_3D_road_SplineDegree5_crossTrack_Disturbance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600" y="3351624"/>
            <a:ext cx="3832319" cy="1972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25" name="Grafik 24" descr="figure_3D_road_SplineDegree3_trajectoryFollowing_Disturbance_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63683"/>
            <a:ext cx="3490649" cy="1796442"/>
          </a:xfrm>
          <a:prstGeom prst="rect">
            <a:avLst/>
          </a:prstGeom>
        </p:spPr>
      </p:pic>
      <p:pic>
        <p:nvPicPr>
          <p:cNvPr id="26" name="Grafik 25" descr="figure_3D_road_SplineDegree3_trajectoryFollowing_Disturbance_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6" y="2138378"/>
            <a:ext cx="2874045" cy="2889415"/>
          </a:xfrm>
          <a:prstGeom prst="rect">
            <a:avLst/>
          </a:prstGeom>
        </p:spPr>
      </p:pic>
      <p:pic>
        <p:nvPicPr>
          <p:cNvPr id="27" name="Grafik 26" descr="figure_3D_road_SplineDegree3_trajectoryFollowing_Disturbance_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8512" y="2123674"/>
            <a:ext cx="2599233" cy="2816461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 bwMode="auto">
          <a:xfrm>
            <a:off x="1268681" y="150618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4496793" y="1539834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534894" y="150223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777833" y="5245396"/>
            <a:ext cx="7962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„ETH </a:t>
            </a:r>
            <a:r>
              <a:rPr lang="de-DE" sz="1800" dirty="0" err="1" smtClean="0">
                <a:latin typeface="ETH Light" pitchFamily="2" charset="0"/>
              </a:rPr>
              <a:t>mainbuilding</a:t>
            </a:r>
            <a:r>
              <a:rPr lang="de-DE" sz="1800" dirty="0" smtClean="0">
                <a:latin typeface="ETH Light" pitchFamily="2" charset="0"/>
              </a:rPr>
              <a:t>“</a:t>
            </a:r>
            <a:r>
              <a:rPr lang="de-DE" sz="1800" dirty="0" smtClean="0">
                <a:latin typeface="ETH Light" pitchFamily="2" charset="0"/>
              </a:rPr>
              <a:t>	</a:t>
            </a:r>
            <a:r>
              <a:rPr lang="de-DE" sz="1800" dirty="0" smtClean="0">
                <a:latin typeface="ETH Light" pitchFamily="2" charset="0"/>
              </a:rPr>
              <a:t>		„Helix </a:t>
            </a:r>
            <a:r>
              <a:rPr lang="de-DE" sz="1800" dirty="0" err="1" smtClean="0">
                <a:latin typeface="ETH Light" pitchFamily="2" charset="0"/>
              </a:rPr>
              <a:t>around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tree</a:t>
            </a:r>
            <a:r>
              <a:rPr lang="de-DE" sz="1800" dirty="0" smtClean="0">
                <a:latin typeface="ETH Light" pitchFamily="2" charset="0"/>
              </a:rPr>
              <a:t>“		„Agil </a:t>
            </a:r>
            <a:r>
              <a:rPr lang="de-DE" sz="1800" dirty="0" err="1" smtClean="0">
                <a:latin typeface="ETH Light" pitchFamily="2" charset="0"/>
              </a:rPr>
              <a:t>maneuver</a:t>
            </a:r>
            <a:r>
              <a:rPr lang="de-DE" sz="1800" dirty="0" smtClean="0">
                <a:latin typeface="ETH Light" pitchFamily="2" charset="0"/>
              </a:rPr>
              <a:t>“</a:t>
            </a:r>
            <a:endParaRPr lang="de-DE" sz="1800" dirty="0" smtClean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4000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No</a:t>
            </a:r>
            <a:r>
              <a:rPr lang="de-DE" dirty="0" smtClean="0">
                <a:solidFill>
                  <a:schemeClr val="tx1"/>
                </a:solidFill>
              </a:rPr>
              <a:t> wind,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26" name="Grafik 25" descr="figure_3D_helix_SplineDegree5_trajectoryFollowing_Disturbance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704" y="2009501"/>
            <a:ext cx="2540106" cy="2520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7" name="Grafik 26" descr="figure_3D_helix_SplineDegree5_purePursuit_Disturbance_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0287" y="1984926"/>
            <a:ext cx="2533404" cy="2520000"/>
          </a:xfrm>
          <a:prstGeom prst="rect">
            <a:avLst/>
          </a:prstGeom>
        </p:spPr>
      </p:pic>
      <p:pic>
        <p:nvPicPr>
          <p:cNvPr id="28" name="Grafik 27" descr="figure_3D_helix_SplineDegree5_crossTrack_Disturbance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372" y="1971301"/>
            <a:ext cx="25267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Different Controllers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13" name="Grafik 12" descr="Control_Performance_Dev_Acc_Centri_NoWi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45009"/>
            <a:ext cx="9143999" cy="436798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5095" y="5304532"/>
            <a:ext cx="2529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5395"/>
                </a:solidFill>
              </a:rPr>
              <a:t>J1: </a:t>
            </a:r>
            <a:r>
              <a:rPr lang="de-DE" dirty="0" err="1" smtClean="0">
                <a:solidFill>
                  <a:srgbClr val="005395"/>
                </a:solidFill>
              </a:rPr>
              <a:t>Average</a:t>
            </a:r>
            <a:r>
              <a:rPr lang="de-DE" dirty="0" smtClean="0">
                <a:solidFill>
                  <a:srgbClr val="005395"/>
                </a:solidFill>
              </a:rPr>
              <a:t> Deviation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J2: </a:t>
            </a:r>
            <a:r>
              <a:rPr lang="de-DE" dirty="0" err="1" smtClean="0">
                <a:solidFill>
                  <a:srgbClr val="C00000"/>
                </a:solidFill>
              </a:rPr>
              <a:t>Average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Acceleration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J3: </a:t>
            </a:r>
            <a:r>
              <a:rPr lang="de-DE" i="1" dirty="0" smtClean="0">
                <a:solidFill>
                  <a:schemeClr val="tx1"/>
                </a:solidFill>
              </a:rPr>
              <a:t>Time (</a:t>
            </a:r>
            <a:r>
              <a:rPr lang="de-DE" i="1" dirty="0" err="1" smtClean="0">
                <a:solidFill>
                  <a:schemeClr val="tx1"/>
                </a:solidFill>
              </a:rPr>
              <a:t>always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exact</a:t>
            </a:r>
            <a:r>
              <a:rPr lang="de-DE" i="1" dirty="0" smtClean="0">
                <a:solidFill>
                  <a:schemeClr val="tx1"/>
                </a:solidFill>
              </a:rPr>
              <a:t>)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14399" y="5316408"/>
            <a:ext cx="235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Wind 1m/s,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centripetal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187533" y="1104405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Trajectoy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Following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560618" y="1102427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Pure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Pursuit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923811" y="1102426"/>
            <a:ext cx="2340000" cy="45126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30000"/>
                </a:srgbClr>
              </a:gs>
              <a:gs pos="39999">
                <a:srgbClr val="85C2FF">
                  <a:alpha val="30000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Cross Track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197428" y="1565565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Path1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91099" y="1575461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Path2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2772889" y="1585358"/>
            <a:ext cx="756000" cy="451262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40000"/>
                </a:srgbClr>
              </a:gs>
              <a:gs pos="39999">
                <a:srgbClr val="78CD71">
                  <a:alpha val="25000"/>
                </a:srgbClr>
              </a:gs>
              <a:gs pos="70000">
                <a:srgbClr val="C0F0C5">
                  <a:alpha val="29804"/>
                </a:srgbClr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smtClean="0">
                <a:solidFill>
                  <a:srgbClr val="000000"/>
                </a:solidFill>
                <a:latin typeface="Arial" charset="0"/>
              </a:rPr>
              <a:t>Path3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 rot="16200000">
            <a:off x="840168" y="2383954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Cubic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 rot="16200000">
            <a:off x="1075696" y="2381975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Quartic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 rot="16200000">
            <a:off x="1346849" y="2379997"/>
            <a:ext cx="926272" cy="219727"/>
          </a:xfrm>
          <a:prstGeom prst="rect">
            <a:avLst/>
          </a:prstGeom>
          <a:gradFill flip="none" rotWithShape="1">
            <a:gsLst>
              <a:gs pos="0">
                <a:srgbClr val="A4D40A">
                  <a:alpha val="36863"/>
                </a:srgbClr>
              </a:gs>
              <a:gs pos="39999">
                <a:srgbClr val="CBE23E">
                  <a:alpha val="26667"/>
                </a:srgbClr>
              </a:gs>
              <a:gs pos="70000">
                <a:srgbClr val="E9F2BE">
                  <a:alpha val="29804"/>
                </a:srgbClr>
              </a:gs>
              <a:gs pos="100000">
                <a:srgbClr val="FFEBF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lang="de-CH" sz="2000" dirty="0" err="1" smtClean="0">
                <a:solidFill>
                  <a:srgbClr val="000000"/>
                </a:solidFill>
                <a:latin typeface="Arial" charset="0"/>
              </a:rPr>
              <a:t>Quintic</a:t>
            </a:r>
            <a:endParaRPr kumimoji="0" lang="de-CH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46082" name="Picture 2" descr="C:\Users\Matthias\GITHUB\BA-HMI\powerpoint\Evaluation\Control_Correlation_InvDev_A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306" y="1063775"/>
            <a:ext cx="4303164" cy="3221621"/>
          </a:xfrm>
          <a:prstGeom prst="rect">
            <a:avLst/>
          </a:prstGeom>
          <a:noFill/>
        </p:spPr>
      </p:pic>
      <p:pic>
        <p:nvPicPr>
          <p:cNvPr id="46083" name="Picture 3" descr="C:\Users\Matthias\GITHUB\BA-HMI\powerpoint\Evaluation\Control_Correlation_Time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88" y="1046613"/>
            <a:ext cx="4453696" cy="3334318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437462" y="4534168"/>
            <a:ext cx="358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latin typeface="ETH Light" pitchFamily="2" charset="0"/>
              </a:rPr>
              <a:t>The </a:t>
            </a:r>
            <a:r>
              <a:rPr lang="de-DE" sz="1800" dirty="0" err="1" smtClean="0">
                <a:latin typeface="ETH Light" pitchFamily="2" charset="0"/>
              </a:rPr>
              <a:t>shorter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way</a:t>
            </a:r>
            <a:r>
              <a:rPr lang="de-DE" sz="1800" dirty="0" smtClean="0">
                <a:latin typeface="ETH Light" pitchFamily="2" charset="0"/>
              </a:rPr>
              <a:t>,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higher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the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accelerations</a:t>
            </a:r>
            <a:endParaRPr lang="de-DE" sz="1800" dirty="0" smtClean="0">
              <a:latin typeface="ETH Light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90457" y="4532876"/>
            <a:ext cx="3331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>
                <a:latin typeface="ETH Light" pitchFamily="2" charset="0"/>
              </a:rPr>
              <a:t>Either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acceleration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or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deviation</a:t>
            </a:r>
            <a:r>
              <a:rPr lang="de-DE" sz="1800" dirty="0" smtClean="0">
                <a:latin typeface="ETH Light" pitchFamily="2" charset="0"/>
              </a:rPr>
              <a:t> will </a:t>
            </a:r>
            <a:r>
              <a:rPr lang="de-DE" sz="1800" dirty="0" err="1" smtClean="0">
                <a:latin typeface="ETH Light" pitchFamily="2" charset="0"/>
              </a:rPr>
              <a:t>be</a:t>
            </a:r>
            <a:r>
              <a:rPr lang="de-DE" sz="1800" dirty="0" smtClean="0">
                <a:latin typeface="ETH Light" pitchFamily="2" charset="0"/>
              </a:rPr>
              <a:t> </a:t>
            </a:r>
            <a:r>
              <a:rPr lang="de-DE" sz="1800" dirty="0" err="1" smtClean="0">
                <a:latin typeface="ETH Light" pitchFamily="2" charset="0"/>
              </a:rPr>
              <a:t>height</a:t>
            </a:r>
            <a:endParaRPr lang="de-DE" sz="1800" dirty="0" smtClean="0">
              <a:latin typeface="ETH Light" pitchFamily="2" charset="0"/>
            </a:endParaRPr>
          </a:p>
        </p:txBody>
      </p:sp>
      <p:pic>
        <p:nvPicPr>
          <p:cNvPr id="10" name="Grafik 9" descr="Control_Correlation_InvDev_Acc_SplineDegree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136" y="1063347"/>
            <a:ext cx="4309739" cy="3240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203623" y="5016164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9" name="Grafik 8" descr="Control_Correlation_InvDev_Acc_Parametrization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1136" y="1067727"/>
            <a:ext cx="4309739" cy="324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46161" y="4805768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rgbClr val="00B0F0"/>
                </a:solidFill>
              </a:rPr>
              <a:t>&gt;&gt;</a:t>
            </a:r>
            <a:r>
              <a:rPr lang="de-CH" dirty="0"/>
              <a:t> </a:t>
            </a:r>
            <a:r>
              <a:rPr lang="de-CH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914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27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37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pic>
        <p:nvPicPr>
          <p:cNvPr id="12" name="Grafik 11" descr="Control_Correlation_Time_Acc_SplineDegree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3" y="1300855"/>
            <a:ext cx="4309739" cy="3240000"/>
          </a:xfrm>
          <a:prstGeom prst="rect">
            <a:avLst/>
          </a:prstGeom>
        </p:spPr>
      </p:pic>
      <p:pic>
        <p:nvPicPr>
          <p:cNvPr id="16" name="Grafik 15" descr="Control_Correlation_Time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511" y="1328983"/>
            <a:ext cx="4309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9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9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015844" y="6151419"/>
            <a:ext cx="1128156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ETH Light" pitchFamily="2" charset="0"/>
              </a:rPr>
              <a:t>Road </a:t>
            </a:r>
            <a:r>
              <a:rPr lang="de-CH" sz="1200" dirty="0" err="1" smtClean="0">
                <a:latin typeface="ETH Light" pitchFamily="2" charset="0"/>
              </a:rPr>
              <a:t>only</a:t>
            </a:r>
            <a:endParaRPr lang="de-CH" sz="1200" dirty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/>
              <a:pPr/>
              <a:t>3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Bachelor’s Thesis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87350" y="4029364"/>
            <a:ext cx="8401648" cy="218855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HMI</a:t>
            </a:r>
          </a:p>
          <a:p>
            <a:pPr lvl="1"/>
            <a:r>
              <a:rPr lang="en-US" dirty="0" smtClean="0"/>
              <a:t>Trajectories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93569" y="1745673"/>
            <a:ext cx="8401648" cy="2188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ETH Light" pitchFamily="2" charset="0"/>
                <a:ea typeface="+mn-ea"/>
                <a:cs typeface="+mn-cs"/>
              </a:defRPr>
            </a:lvl1pPr>
            <a:lvl2pPr marL="623888" indent="-238125" algn="l" rt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Symbol" pitchFamily="18" charset="2"/>
              <a:buChar char="-"/>
              <a:defRPr sz="2800">
                <a:solidFill>
                  <a:schemeClr val="tx1"/>
                </a:solidFill>
                <a:latin typeface="ETH Light" pitchFamily="2" charset="0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ETH Light" pitchFamily="2" charset="0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ETH Light" pitchFamily="2" charset="0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ETH Light" pitchFamily="2" charset="0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Main tasks</a:t>
            </a:r>
          </a:p>
          <a:p>
            <a:pPr lvl="1"/>
            <a:r>
              <a:rPr lang="en-US" dirty="0" smtClean="0"/>
              <a:t>Develop Control Modes for  6DoF Motion</a:t>
            </a:r>
          </a:p>
          <a:p>
            <a:pPr lvl="1"/>
            <a:r>
              <a:rPr lang="en-US" dirty="0" smtClean="0"/>
              <a:t>Realize HMI</a:t>
            </a:r>
          </a:p>
          <a:p>
            <a:pPr lvl="1"/>
            <a:r>
              <a:rPr lang="en-US" dirty="0" smtClean="0"/>
              <a:t>Generate 3D Trajectories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711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pic>
        <p:nvPicPr>
          <p:cNvPr id="8" name="Grafik 7" descr="Control_Correlation_InvDev_Acc_Parametrization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078" y="1305234"/>
            <a:ext cx="4309738" cy="3240000"/>
          </a:xfrm>
          <a:prstGeom prst="rect">
            <a:avLst/>
          </a:prstGeom>
        </p:spPr>
      </p:pic>
      <p:pic>
        <p:nvPicPr>
          <p:cNvPr id="9" name="Grafik 8" descr="Control_Correlation_InvDev_Acc_SplineDegree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629" y="1336480"/>
            <a:ext cx="4309738" cy="32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218727" y="4841395"/>
            <a:ext cx="1861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Equally-distant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rgbClr val="0000FF"/>
                </a:solidFill>
              </a:rPr>
              <a:t>Chord-distant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008000"/>
                </a:solidFill>
              </a:rPr>
              <a:t>Arc-distant</a:t>
            </a:r>
            <a:endParaRPr lang="de-DE" dirty="0" smtClean="0">
              <a:solidFill>
                <a:srgbClr val="0000FF"/>
              </a:solidFill>
            </a:endParaRPr>
          </a:p>
          <a:p>
            <a:r>
              <a:rPr lang="de-DE" dirty="0" err="1" smtClean="0">
                <a:solidFill>
                  <a:srgbClr val="FF0000"/>
                </a:solidFill>
              </a:rPr>
              <a:t>Centripetal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72347" y="4909287"/>
            <a:ext cx="949361" cy="1159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E601"/>
                </a:solidFill>
              </a:rPr>
              <a:t>cubic</a:t>
            </a:r>
            <a:endParaRPr lang="de-DE" dirty="0" smtClean="0">
              <a:solidFill>
                <a:srgbClr val="00E601"/>
              </a:solidFill>
            </a:endParaRPr>
          </a:p>
          <a:p>
            <a:r>
              <a:rPr lang="de-DE" dirty="0" err="1" smtClean="0">
                <a:solidFill>
                  <a:srgbClr val="3FC5FF"/>
                </a:solidFill>
              </a:rPr>
              <a:t>quartic</a:t>
            </a:r>
            <a:endParaRPr lang="de-DE" dirty="0" smtClean="0">
              <a:solidFill>
                <a:srgbClr val="3FC5FF"/>
              </a:solidFill>
            </a:endParaRPr>
          </a:p>
          <a:p>
            <a:r>
              <a:rPr lang="de-DE" dirty="0" err="1" smtClean="0">
                <a:solidFill>
                  <a:srgbClr val="D200D4"/>
                </a:solidFill>
              </a:rPr>
              <a:t>quintic</a:t>
            </a:r>
            <a:endParaRPr lang="de-DE" dirty="0">
              <a:solidFill>
                <a:srgbClr val="D20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35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Modes</a:t>
            </a:r>
            <a:endParaRPr lang="en-US" dirty="0"/>
          </a:p>
        </p:txBody>
      </p:sp>
      <p:sp>
        <p:nvSpPr>
          <p:cNvPr id="66" name="Textfeld 65"/>
          <p:cNvSpPr txBox="1"/>
          <p:nvPr/>
        </p:nvSpPr>
        <p:spPr>
          <a:xfrm>
            <a:off x="2099762" y="1318174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7" name="Textfeld 66"/>
          <p:cNvSpPr txBox="1"/>
          <p:nvPr/>
        </p:nvSpPr>
        <p:spPr>
          <a:xfrm>
            <a:off x="3541549" y="1318745"/>
            <a:ext cx="1279592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Assisted</a:t>
            </a:r>
            <a:endParaRPr lang="de-DE" dirty="0" smtClean="0"/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68" name="Textfeld 67"/>
          <p:cNvSpPr txBox="1"/>
          <p:nvPr/>
        </p:nvSpPr>
        <p:spPr>
          <a:xfrm>
            <a:off x="4992466" y="1365778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170" name="Textfeld 169"/>
          <p:cNvSpPr txBox="1"/>
          <p:nvPr/>
        </p:nvSpPr>
        <p:spPr>
          <a:xfrm>
            <a:off x="782301" y="1317717"/>
            <a:ext cx="114569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Testphase </a:t>
            </a:r>
          </a:p>
          <a:p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6" name="Bild 75" descr="TP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138" y="2771125"/>
            <a:ext cx="938383" cy="844545"/>
          </a:xfrm>
          <a:prstGeom prst="rect">
            <a:avLst/>
          </a:prstGeom>
        </p:spPr>
      </p:pic>
      <p:sp>
        <p:nvSpPr>
          <p:cNvPr id="172" name="Textfeld 171"/>
          <p:cNvSpPr txBox="1"/>
          <p:nvPr/>
        </p:nvSpPr>
        <p:spPr>
          <a:xfrm>
            <a:off x="6767592" y="1365320"/>
            <a:ext cx="155448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78" name="Bild 77" descr="D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428" y="2566715"/>
            <a:ext cx="1271407" cy="1464261"/>
          </a:xfrm>
          <a:prstGeom prst="rect">
            <a:avLst/>
          </a:prstGeom>
        </p:spPr>
      </p:pic>
      <p:pic>
        <p:nvPicPr>
          <p:cNvPr id="80" name="Bild 79" descr="A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45223" y="2560939"/>
            <a:ext cx="1058330" cy="1199441"/>
          </a:xfrm>
          <a:prstGeom prst="rect">
            <a:avLst/>
          </a:prstGeom>
        </p:spPr>
      </p:pic>
      <p:pic>
        <p:nvPicPr>
          <p:cNvPr id="81" name="Bild 80" descr="HA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7039" y="2120392"/>
            <a:ext cx="1380999" cy="1841332"/>
          </a:xfrm>
          <a:prstGeom prst="rect">
            <a:avLst/>
          </a:prstGeom>
        </p:spPr>
      </p:pic>
      <p:pic>
        <p:nvPicPr>
          <p:cNvPr id="82" name="Bild 81" descr="FAC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9520" y="2128243"/>
            <a:ext cx="1620091" cy="1868756"/>
          </a:xfrm>
          <a:prstGeom prst="rect">
            <a:avLst/>
          </a:prstGeom>
        </p:spPr>
      </p:pic>
      <p:sp>
        <p:nvSpPr>
          <p:cNvPr id="83" name="Gestreifter Pfeil nach rechts 82"/>
          <p:cNvSpPr/>
          <p:nvPr/>
        </p:nvSpPr>
        <p:spPr bwMode="auto">
          <a:xfrm>
            <a:off x="870158" y="4009563"/>
            <a:ext cx="6867186" cy="928902"/>
          </a:xfrm>
          <a:prstGeom prst="stripedRightArrow">
            <a:avLst>
              <a:gd name="adj1" fmla="val 62658"/>
              <a:gd name="adj2" fmla="val 50000"/>
            </a:avLst>
          </a:prstGeom>
          <a:gradFill flip="none" rotWithShape="1">
            <a:gsLst>
              <a:gs pos="0">
                <a:srgbClr val="2A6AB3"/>
              </a:gs>
              <a:gs pos="100000">
                <a:srgbClr val="FFFFFF"/>
              </a:gs>
            </a:gsLst>
            <a:lin ang="108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434087" y="4268246"/>
            <a:ext cx="3374799" cy="38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of</a:t>
            </a:r>
            <a:r>
              <a:rPr lang="de-DE" dirty="0" smtClean="0"/>
              <a:t> Project </a:t>
            </a:r>
            <a:r>
              <a:rPr lang="de-DE" dirty="0" err="1" smtClean="0"/>
              <a:t>skye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5499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Testphase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TP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136" y="1313103"/>
            <a:ext cx="2238313" cy="20144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4881" y="3739124"/>
            <a:ext cx="2551677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8Dof (</a:t>
            </a:r>
            <a:r>
              <a:rPr lang="de-DE" dirty="0" err="1" smtClean="0"/>
              <a:t>Angles</a:t>
            </a:r>
            <a:r>
              <a:rPr lang="de-DE" dirty="0" smtClean="0"/>
              <a:t>, </a:t>
            </a:r>
            <a:r>
              <a:rPr lang="de-DE" dirty="0" err="1" smtClean="0"/>
              <a:t>Thrust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Tested</a:t>
            </a:r>
            <a:r>
              <a:rPr lang="de-DE" dirty="0" smtClean="0"/>
              <a:t> on real System</a:t>
            </a:r>
            <a:endParaRPr lang="de-DE" dirty="0"/>
          </a:p>
        </p:txBody>
      </p:sp>
      <p:pic>
        <p:nvPicPr>
          <p:cNvPr id="8" name="Bild 7" descr="Testphase_hom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8148" y="1316925"/>
            <a:ext cx="4748915" cy="44358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029915" y="2402225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975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x220t_her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5906" y="1524372"/>
            <a:ext cx="5150654" cy="3565838"/>
          </a:xfrm>
          <a:prstGeom prst="rect">
            <a:avLst/>
          </a:prstGeom>
        </p:spPr>
      </p:pic>
      <p:pic>
        <p:nvPicPr>
          <p:cNvPr id="7" name="Bild 6" descr="3dconnexion_spacenavigato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5006" y="4705136"/>
            <a:ext cx="2763229" cy="1840543"/>
          </a:xfrm>
          <a:prstGeom prst="rect">
            <a:avLst/>
          </a:prstGeom>
        </p:spPr>
      </p:pic>
      <p:pic>
        <p:nvPicPr>
          <p:cNvPr id="8" name="Bild 7" descr="D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2780" y="1204654"/>
            <a:ext cx="2800062" cy="32247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(Forces, Moments)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3133824" y="2182861"/>
            <a:ext cx="3920448" cy="2964914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640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Assisted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filming_tony_cut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833395" y="2232936"/>
            <a:ext cx="4872690" cy="2801889"/>
          </a:xfrm>
        </p:spPr>
      </p:pic>
      <p:pic>
        <p:nvPicPr>
          <p:cNvPr id="7" name="Bild 6" descr="AC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7260" y="1072260"/>
            <a:ext cx="2259741" cy="25610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17391" y="4538685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6Dof (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133824" y="1455498"/>
            <a:ext cx="4070540" cy="4503797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on real </a:t>
            </a: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System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(in Body </a:t>
            </a:r>
          </a:p>
          <a:p>
            <a:endParaRPr lang="de-DE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Frame)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894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smtClean="0"/>
              <a:t>Half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9" name="Inhaltsplatzhalter 8" descr="HAC.pdf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725" b="4952"/>
          <a:stretch/>
        </p:blipFill>
        <p:spPr>
          <a:xfrm>
            <a:off x="810670" y="1052500"/>
            <a:ext cx="3048531" cy="3932998"/>
          </a:xfrm>
        </p:spPr>
      </p:pic>
      <p:sp>
        <p:nvSpPr>
          <p:cNvPr id="10" name="Textfeld 9"/>
          <p:cNvSpPr txBox="1"/>
          <p:nvPr/>
        </p:nvSpPr>
        <p:spPr>
          <a:xfrm>
            <a:off x="658497" y="5091323"/>
            <a:ext cx="295147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3Dof (</a:t>
            </a:r>
            <a:r>
              <a:rPr lang="de-DE" dirty="0" err="1" smtClean="0"/>
              <a:t>Rotational</a:t>
            </a:r>
            <a:r>
              <a:rPr lang="de-DE" dirty="0" smtClean="0"/>
              <a:t> </a:t>
            </a:r>
            <a:r>
              <a:rPr lang="de-DE" dirty="0" err="1" smtClean="0"/>
              <a:t>Velocities</a:t>
            </a:r>
            <a:r>
              <a:rPr lang="de-DE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</p:txBody>
      </p:sp>
      <p:pic>
        <p:nvPicPr>
          <p:cNvPr id="11" name="planing_trajector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873496" y="2112495"/>
            <a:ext cx="4910388" cy="282347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33824" y="2182861"/>
            <a:ext cx="3920448" cy="3349635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QGC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93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Control</a:t>
            </a:r>
            <a:r>
              <a:rPr lang="de-DE" dirty="0" smtClean="0"/>
              <a:t> Modes</a:t>
            </a:r>
            <a:endParaRPr lang="de-DE" dirty="0"/>
          </a:p>
        </p:txBody>
      </p:sp>
      <p:pic>
        <p:nvPicPr>
          <p:cNvPr id="6" name="Bild 5" descr="FAC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823" y="1400038"/>
            <a:ext cx="2730500" cy="31496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70454" y="4526927"/>
            <a:ext cx="2951479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0 </a:t>
            </a:r>
            <a:r>
              <a:rPr lang="de-DE" dirty="0" err="1" smtClean="0"/>
              <a:t>Dof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Controler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Target Point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594763" y="2950896"/>
            <a:ext cx="1999010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Video </a:t>
            </a:r>
            <a:r>
              <a:rPr lang="de-DE" dirty="0" err="1" smtClean="0"/>
              <a:t>of</a:t>
            </a:r>
            <a:r>
              <a:rPr lang="de-DE" dirty="0" smtClean="0"/>
              <a:t> Simulation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600097" y="1801860"/>
            <a:ext cx="3747267" cy="4119076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endParaRPr lang="de-DE" sz="96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endParaRPr lang="de-DE" sz="9600" dirty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</a:p>
          <a:p>
            <a:endParaRPr lang="de-DE" sz="1000" dirty="0" smtClean="0">
              <a:solidFill>
                <a:srgbClr val="008000"/>
              </a:solidFill>
              <a:latin typeface="Zapf Dingbats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Tested</a:t>
            </a:r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in </a:t>
            </a: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err="1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Matlab</a:t>
            </a:r>
            <a:endParaRPr lang="de-DE" sz="4000" b="1" dirty="0" smtClean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endParaRPr lang="de-DE" sz="4000" b="1" dirty="0">
              <a:solidFill>
                <a:srgbClr val="008000"/>
              </a:solidFill>
              <a:latin typeface="+mj-lt"/>
              <a:ea typeface="Zapf Dingbats"/>
              <a:cs typeface="Zapf Dingbats"/>
            </a:endParaRPr>
          </a:p>
          <a:p>
            <a:r>
              <a:rPr lang="de-DE" sz="4000" b="1" dirty="0" smtClean="0">
                <a:solidFill>
                  <a:srgbClr val="008000"/>
                </a:solidFill>
                <a:latin typeface="+mj-lt"/>
                <a:ea typeface="Zapf Dingbats"/>
                <a:cs typeface="Zapf Dingbats"/>
              </a:rPr>
              <a:t> Simulation</a:t>
            </a:r>
            <a:endParaRPr lang="de-DE" sz="4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77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Master Skye">
  <a:themeElements>
    <a:clrScheme name="Sky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135B89"/>
      </a:hlink>
      <a:folHlink>
        <a:srgbClr val="135B89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rtlCol="0" anchor="ctr" anchorCtr="1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accent1"/>
          </a:solidFill>
          <a:prstDash val="solid"/>
          <a:round/>
          <a:headEnd type="none" w="lg" len="med"/>
          <a:tailEnd type="triangle" w="lg" len="lg"/>
        </a:ln>
        <a:effectLst/>
      </a:spPr>
      <a:bodyPr/>
      <a:lstStyle/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525</Words>
  <Application>Microsoft Office PowerPoint</Application>
  <PresentationFormat>Bildschirmpräsentation (4:3)</PresentationFormat>
  <Paragraphs>283</Paragraphs>
  <Slides>30</Slides>
  <Notes>0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3" baseType="lpstr">
      <vt:lpstr>Master Skye</vt:lpstr>
      <vt:lpstr>Formel</vt:lpstr>
      <vt:lpstr>Equation</vt:lpstr>
      <vt:lpstr>Human-Machine Interfaces for Operating a Blimp</vt:lpstr>
      <vt:lpstr>Motivation</vt:lpstr>
      <vt:lpstr>Bachelor’s Thesis</vt:lpstr>
      <vt:lpstr>Control Modes</vt:lpstr>
      <vt:lpstr>Control Modes</vt:lpstr>
      <vt:lpstr>Control Modes</vt:lpstr>
      <vt:lpstr>Control Modes</vt:lpstr>
      <vt:lpstr>Control Modes</vt:lpstr>
      <vt:lpstr>Control Modes</vt:lpstr>
      <vt:lpstr>Path/Trajectory</vt:lpstr>
      <vt:lpstr>Approximation/Interpolation</vt:lpstr>
      <vt:lpstr>Spline Degree</vt:lpstr>
      <vt:lpstr>Spline Degree, Mot_Alloc</vt:lpstr>
      <vt:lpstr>Parameterization</vt:lpstr>
      <vt:lpstr>Parameterization</vt:lpstr>
      <vt:lpstr>Trajectory-Controllers</vt:lpstr>
      <vt:lpstr>Trajectory-Control</vt:lpstr>
      <vt:lpstr>Trajectory-Control</vt:lpstr>
      <vt:lpstr>Trajectory-Control</vt:lpstr>
      <vt:lpstr>Evaluation</vt:lpstr>
      <vt:lpstr>Evaluation</vt:lpstr>
      <vt:lpstr>Evaluation</vt:lpstr>
      <vt:lpstr>Evaluation</vt:lpstr>
      <vt:lpstr>Evaluation</vt:lpstr>
      <vt:lpstr>Evaluation</vt:lpstr>
      <vt:lpstr>&gt;&gt; Backup</vt:lpstr>
      <vt:lpstr>Folie 27</vt:lpstr>
      <vt:lpstr>Evaluation</vt:lpstr>
      <vt:lpstr>Evaluation</vt:lpstr>
      <vt:lpstr>Evaluation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Matthias Krebs</cp:lastModifiedBy>
  <cp:revision>377</cp:revision>
  <cp:lastPrinted>2008-03-19T15:04:09Z</cp:lastPrinted>
  <dcterms:modified xsi:type="dcterms:W3CDTF">2012-06-10T18:50:04Z</dcterms:modified>
</cp:coreProperties>
</file>